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3"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p:cViewPr>
        <p:scale>
          <a:sx n="78" d="100"/>
          <a:sy n="78" d="100"/>
        </p:scale>
        <p:origin x="-1776" y="-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97B162-6221-445C-891C-C881A6727605}"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pt-PT"/>
        </a:p>
      </dgm:t>
    </dgm:pt>
    <dgm:pt modelId="{BECB2630-7AC1-47C3-881B-9E795B50B1C9}">
      <dgm:prSet phldrT="[Texto]" custT="1"/>
      <dgm:spPr/>
      <dgm:t>
        <a:bodyPr/>
        <a:lstStyle/>
        <a:p>
          <a:r>
            <a:rPr lang="pt-PT" sz="3200" dirty="0" smtClean="0">
              <a:latin typeface="Angsana New" pitchFamily="18" charset="-34"/>
              <a:cs typeface="Angsana New" pitchFamily="18" charset="-34"/>
            </a:rPr>
            <a:t>Simples</a:t>
          </a:r>
          <a:endParaRPr lang="pt-PT" sz="3200" dirty="0">
            <a:latin typeface="Angsana New" pitchFamily="18" charset="-34"/>
            <a:cs typeface="Angsana New" pitchFamily="18" charset="-34"/>
          </a:endParaRPr>
        </a:p>
      </dgm:t>
    </dgm:pt>
    <dgm:pt modelId="{45183F99-92BD-427B-8A19-F2E9564A3B26}" type="parTrans" cxnId="{B7938483-1856-47C8-918B-D4E851A512D5}">
      <dgm:prSet/>
      <dgm:spPr/>
      <dgm:t>
        <a:bodyPr/>
        <a:lstStyle/>
        <a:p>
          <a:endParaRPr lang="pt-PT"/>
        </a:p>
      </dgm:t>
    </dgm:pt>
    <dgm:pt modelId="{10FBD9C3-0392-4BE7-9D4B-84764D2B0EB1}" type="sibTrans" cxnId="{B7938483-1856-47C8-918B-D4E851A512D5}">
      <dgm:prSet/>
      <dgm:spPr/>
      <dgm:t>
        <a:bodyPr/>
        <a:lstStyle/>
        <a:p>
          <a:endParaRPr lang="pt-PT"/>
        </a:p>
      </dgm:t>
    </dgm:pt>
    <dgm:pt modelId="{6A7F4AAE-D4A4-4E7A-91ED-F667A9F8B6A0}">
      <dgm:prSet phldrT="[Texto]" custT="1"/>
      <dgm:spPr/>
      <dgm:t>
        <a:bodyPr/>
        <a:lstStyle/>
        <a:p>
          <a:r>
            <a:rPr lang="pt-PT" sz="3200" dirty="0" smtClean="0">
              <a:latin typeface="Angsana New" pitchFamily="18" charset="-34"/>
              <a:cs typeface="Angsana New" pitchFamily="18" charset="-34"/>
            </a:rPr>
            <a:t>Complexos</a:t>
          </a:r>
          <a:endParaRPr lang="pt-PT" sz="3200" dirty="0">
            <a:latin typeface="Angsana New" pitchFamily="18" charset="-34"/>
            <a:cs typeface="Angsana New" pitchFamily="18" charset="-34"/>
          </a:endParaRPr>
        </a:p>
      </dgm:t>
    </dgm:pt>
    <dgm:pt modelId="{52C32225-7FC2-4EF7-8ECB-9ED8D03BB08F}" type="parTrans" cxnId="{CDD200A4-4FA1-416E-8D96-3B69A5FD562A}">
      <dgm:prSet/>
      <dgm:spPr/>
      <dgm:t>
        <a:bodyPr/>
        <a:lstStyle/>
        <a:p>
          <a:endParaRPr lang="pt-PT"/>
        </a:p>
      </dgm:t>
    </dgm:pt>
    <dgm:pt modelId="{2D32B1EA-9E76-47C2-8FEA-DDEC8C1FDBA8}" type="sibTrans" cxnId="{CDD200A4-4FA1-416E-8D96-3B69A5FD562A}">
      <dgm:prSet/>
      <dgm:spPr/>
      <dgm:t>
        <a:bodyPr/>
        <a:lstStyle/>
        <a:p>
          <a:endParaRPr lang="pt-PT"/>
        </a:p>
      </dgm:t>
    </dgm:pt>
    <dgm:pt modelId="{98DA6713-7BC7-4441-85A1-ACA650E2AFB7}">
      <dgm:prSet phldrT="[Texto]"/>
      <dgm:spPr/>
      <dgm:t>
        <a:bodyPr/>
        <a:lstStyle/>
        <a:p>
          <a:r>
            <a:rPr lang="pt-PT" b="1" smtClean="0">
              <a:latin typeface="Angsana New" pitchFamily="18" charset="-34"/>
              <a:cs typeface="Angsana New" pitchFamily="18" charset="-34"/>
            </a:rPr>
            <a:t>Motores</a:t>
          </a:r>
          <a:r>
            <a:rPr lang="pt-PT" smtClean="0">
              <a:latin typeface="Angsana New" pitchFamily="18" charset="-34"/>
              <a:cs typeface="Angsana New" pitchFamily="18" charset="-34"/>
            </a:rPr>
            <a:t> - Pular, tocar pessoas ou coisas, cheirar, retorcer-se e, embora muito raramente, atos de auto-agressão, tais como machucar-se ou morder a si próprio; </a:t>
          </a:r>
          <a:endParaRPr lang="pt-PT" dirty="0"/>
        </a:p>
      </dgm:t>
    </dgm:pt>
    <dgm:pt modelId="{2EA9FFD4-835E-48C4-BB67-38C1BC9175B6}" type="parTrans" cxnId="{54CAF9B7-B3A4-488B-A2A7-A7DA20200DEC}">
      <dgm:prSet/>
      <dgm:spPr/>
      <dgm:t>
        <a:bodyPr/>
        <a:lstStyle/>
        <a:p>
          <a:endParaRPr lang="pt-PT"/>
        </a:p>
      </dgm:t>
    </dgm:pt>
    <dgm:pt modelId="{C3171895-8D06-487C-A561-659C2639812A}" type="sibTrans" cxnId="{54CAF9B7-B3A4-488B-A2A7-A7DA20200DEC}">
      <dgm:prSet/>
      <dgm:spPr/>
      <dgm:t>
        <a:bodyPr/>
        <a:lstStyle/>
        <a:p>
          <a:endParaRPr lang="pt-PT"/>
        </a:p>
      </dgm:t>
    </dgm:pt>
    <dgm:pt modelId="{D4ABA848-45B7-43B8-BD7E-27C536DBA774}">
      <dgm:prSet phldrT="[Texto]"/>
      <dgm:spPr/>
      <dgm:t>
        <a:bodyPr/>
        <a:lstStyle/>
        <a:p>
          <a:r>
            <a:rPr lang="pt-PT" b="1" smtClean="0">
              <a:latin typeface="Angsana New" pitchFamily="18" charset="-34"/>
              <a:cs typeface="Angsana New" pitchFamily="18" charset="-34"/>
            </a:rPr>
            <a:t>Motores</a:t>
          </a:r>
          <a:r>
            <a:rPr lang="pt-PT" smtClean="0">
              <a:latin typeface="Angsana New" pitchFamily="18" charset="-34"/>
              <a:cs typeface="Angsana New" pitchFamily="18" charset="-34"/>
            </a:rPr>
            <a:t> - Piscar os olhos, repuxar a cabeça, encolher os ombros, fazer caretas; </a:t>
          </a:r>
          <a:endParaRPr lang="pt-PT" dirty="0"/>
        </a:p>
      </dgm:t>
    </dgm:pt>
    <dgm:pt modelId="{F10E03A9-DFCA-4B16-ABC3-02D35EF16AD3}" type="parTrans" cxnId="{24E47DB9-F7D6-461F-9AB0-14DE27851DDA}">
      <dgm:prSet/>
      <dgm:spPr/>
      <dgm:t>
        <a:bodyPr/>
        <a:lstStyle/>
        <a:p>
          <a:endParaRPr lang="pt-PT"/>
        </a:p>
      </dgm:t>
    </dgm:pt>
    <dgm:pt modelId="{2648F5F9-A09C-4C54-84D7-C5A03F7C2BFA}" type="sibTrans" cxnId="{24E47DB9-F7D6-461F-9AB0-14DE27851DDA}">
      <dgm:prSet/>
      <dgm:spPr/>
      <dgm:t>
        <a:bodyPr/>
        <a:lstStyle/>
        <a:p>
          <a:endParaRPr lang="pt-PT"/>
        </a:p>
      </dgm:t>
    </dgm:pt>
    <dgm:pt modelId="{2B6A7788-C980-4A58-8D1B-FD8AF9A62B26}">
      <dgm:prSet/>
      <dgm:spPr/>
      <dgm:t>
        <a:bodyPr/>
        <a:lstStyle/>
        <a:p>
          <a:r>
            <a:rPr lang="pt-PT" b="1" smtClean="0">
              <a:latin typeface="Angsana New" pitchFamily="18" charset="-34"/>
              <a:cs typeface="Angsana New" pitchFamily="18" charset="-34"/>
            </a:rPr>
            <a:t>Vocais</a:t>
          </a:r>
          <a:r>
            <a:rPr lang="pt-PT" smtClean="0">
              <a:latin typeface="Angsana New" pitchFamily="18" charset="-34"/>
              <a:cs typeface="Angsana New" pitchFamily="18" charset="-34"/>
            </a:rPr>
            <a:t> - Pigarrear, limpar a garganta, grunhir, estalidos com a língua, fungar </a:t>
          </a:r>
          <a:endParaRPr lang="pt-PT"/>
        </a:p>
      </dgm:t>
    </dgm:pt>
    <dgm:pt modelId="{49E53749-2DE0-4D10-B3FF-D64133775474}" type="parTrans" cxnId="{DA091948-2058-4769-80FE-E20EB23B0F18}">
      <dgm:prSet/>
      <dgm:spPr/>
      <dgm:t>
        <a:bodyPr/>
        <a:lstStyle/>
        <a:p>
          <a:endParaRPr lang="pt-PT"/>
        </a:p>
      </dgm:t>
    </dgm:pt>
    <dgm:pt modelId="{971641E1-47B4-4E8B-8568-FDA4BF52AE0A}" type="sibTrans" cxnId="{DA091948-2058-4769-80FE-E20EB23B0F18}">
      <dgm:prSet/>
      <dgm:spPr/>
      <dgm:t>
        <a:bodyPr/>
        <a:lstStyle/>
        <a:p>
          <a:endParaRPr lang="pt-PT"/>
        </a:p>
      </dgm:t>
    </dgm:pt>
    <dgm:pt modelId="{66145D29-35DC-4A0F-93F7-A070EED9F799}">
      <dgm:prSet/>
      <dgm:spPr/>
      <dgm:t>
        <a:bodyPr/>
        <a:lstStyle/>
        <a:p>
          <a:r>
            <a:rPr lang="pt-PT" b="1" smtClean="0">
              <a:latin typeface="Angsana New" pitchFamily="18" charset="-34"/>
              <a:cs typeface="Angsana New" pitchFamily="18" charset="-34"/>
            </a:rPr>
            <a:t>Vocais</a:t>
          </a:r>
          <a:r>
            <a:rPr lang="pt-PT" smtClean="0">
              <a:latin typeface="Angsana New" pitchFamily="18" charset="-34"/>
              <a:cs typeface="Angsana New" pitchFamily="18" charset="-34"/>
            </a:rPr>
            <a:t> - Pronunciar palavras ou frases comuns porém fora do contexto, ecolalia (repetição de um som, palavra ou frase de há pouco escutados) e, em raros casos, coprolalia (dizer palavras ou expressões socialmente inaceitáveis; podem ser insultos, palavras de baixo calão ou obscenidades). </a:t>
          </a:r>
          <a:endParaRPr lang="pt-PT"/>
        </a:p>
      </dgm:t>
    </dgm:pt>
    <dgm:pt modelId="{20F13F36-E61C-4A39-80B6-83FB9105E3EE}" type="parTrans" cxnId="{BB4DBCC6-63CF-4F81-8167-A39E0F76DFB3}">
      <dgm:prSet/>
      <dgm:spPr/>
      <dgm:t>
        <a:bodyPr/>
        <a:lstStyle/>
        <a:p>
          <a:endParaRPr lang="pt-PT"/>
        </a:p>
      </dgm:t>
    </dgm:pt>
    <dgm:pt modelId="{3E26C8CC-BDD8-465F-980A-25A6CC518836}" type="sibTrans" cxnId="{BB4DBCC6-63CF-4F81-8167-A39E0F76DFB3}">
      <dgm:prSet/>
      <dgm:spPr/>
      <dgm:t>
        <a:bodyPr/>
        <a:lstStyle/>
        <a:p>
          <a:endParaRPr lang="pt-PT"/>
        </a:p>
      </dgm:t>
    </dgm:pt>
    <dgm:pt modelId="{41A84AD9-DE1D-4BAE-99A9-BD4F9FB297E6}" type="pres">
      <dgm:prSet presAssocID="{9B97B162-6221-445C-891C-C881A6727605}" presName="linear" presStyleCnt="0">
        <dgm:presLayoutVars>
          <dgm:dir/>
          <dgm:animLvl val="lvl"/>
          <dgm:resizeHandles val="exact"/>
        </dgm:presLayoutVars>
      </dgm:prSet>
      <dgm:spPr/>
    </dgm:pt>
    <dgm:pt modelId="{7721CEDF-7C57-4BAD-9A37-C4A0404900FD}" type="pres">
      <dgm:prSet presAssocID="{BECB2630-7AC1-47C3-881B-9E795B50B1C9}" presName="parentLin" presStyleCnt="0"/>
      <dgm:spPr/>
    </dgm:pt>
    <dgm:pt modelId="{A610CE1E-C01F-41AA-A62A-02DF754F3546}" type="pres">
      <dgm:prSet presAssocID="{BECB2630-7AC1-47C3-881B-9E795B50B1C9}" presName="parentLeftMargin" presStyleLbl="node1" presStyleIdx="0" presStyleCnt="2"/>
      <dgm:spPr/>
    </dgm:pt>
    <dgm:pt modelId="{EFE6BAC6-368A-41CC-85FB-21E011DE32AE}" type="pres">
      <dgm:prSet presAssocID="{BECB2630-7AC1-47C3-881B-9E795B50B1C9}" presName="parentText" presStyleLbl="node1" presStyleIdx="0" presStyleCnt="2" custLinFactNeighborY="-5148">
        <dgm:presLayoutVars>
          <dgm:chMax val="0"/>
          <dgm:bulletEnabled val="1"/>
        </dgm:presLayoutVars>
      </dgm:prSet>
      <dgm:spPr/>
      <dgm:t>
        <a:bodyPr/>
        <a:lstStyle/>
        <a:p>
          <a:endParaRPr lang="pt-PT"/>
        </a:p>
      </dgm:t>
    </dgm:pt>
    <dgm:pt modelId="{FF118A64-31B6-4492-8D61-1F5A7F5B1CD7}" type="pres">
      <dgm:prSet presAssocID="{BECB2630-7AC1-47C3-881B-9E795B50B1C9}" presName="negativeSpace" presStyleCnt="0"/>
      <dgm:spPr/>
    </dgm:pt>
    <dgm:pt modelId="{67546C2F-88CF-4410-AB6D-4542F4B965F7}" type="pres">
      <dgm:prSet presAssocID="{BECB2630-7AC1-47C3-881B-9E795B50B1C9}" presName="childText" presStyleLbl="conFgAcc1" presStyleIdx="0" presStyleCnt="2">
        <dgm:presLayoutVars>
          <dgm:bulletEnabled val="1"/>
        </dgm:presLayoutVars>
      </dgm:prSet>
      <dgm:spPr/>
    </dgm:pt>
    <dgm:pt modelId="{FA1E2F31-FAAD-4F84-91BD-BE8CB865DDFC}" type="pres">
      <dgm:prSet presAssocID="{10FBD9C3-0392-4BE7-9D4B-84764D2B0EB1}" presName="spaceBetweenRectangles" presStyleCnt="0"/>
      <dgm:spPr/>
    </dgm:pt>
    <dgm:pt modelId="{A962EA29-5003-4658-854E-649383C28F7F}" type="pres">
      <dgm:prSet presAssocID="{6A7F4AAE-D4A4-4E7A-91ED-F667A9F8B6A0}" presName="parentLin" presStyleCnt="0"/>
      <dgm:spPr/>
    </dgm:pt>
    <dgm:pt modelId="{1B45B47B-8551-4851-85B6-2AE5C70FEE2F}" type="pres">
      <dgm:prSet presAssocID="{6A7F4AAE-D4A4-4E7A-91ED-F667A9F8B6A0}" presName="parentLeftMargin" presStyleLbl="node1" presStyleIdx="0" presStyleCnt="2"/>
      <dgm:spPr/>
    </dgm:pt>
    <dgm:pt modelId="{3059DDE5-0EAE-42E6-8E44-8C9433B92F67}" type="pres">
      <dgm:prSet presAssocID="{6A7F4AAE-D4A4-4E7A-91ED-F667A9F8B6A0}" presName="parentText" presStyleLbl="node1" presStyleIdx="1" presStyleCnt="2">
        <dgm:presLayoutVars>
          <dgm:chMax val="0"/>
          <dgm:bulletEnabled val="1"/>
        </dgm:presLayoutVars>
      </dgm:prSet>
      <dgm:spPr/>
    </dgm:pt>
    <dgm:pt modelId="{4BCF115E-874C-46FA-AD5E-B6DA3C6F2F1B}" type="pres">
      <dgm:prSet presAssocID="{6A7F4AAE-D4A4-4E7A-91ED-F667A9F8B6A0}" presName="negativeSpace" presStyleCnt="0"/>
      <dgm:spPr/>
    </dgm:pt>
    <dgm:pt modelId="{E5CD5DD1-C1C2-4806-BAD0-E8D5ECCDE260}" type="pres">
      <dgm:prSet presAssocID="{6A7F4AAE-D4A4-4E7A-91ED-F667A9F8B6A0}" presName="childText" presStyleLbl="conFgAcc1" presStyleIdx="1" presStyleCnt="2" custScaleY="96764">
        <dgm:presLayoutVars>
          <dgm:bulletEnabled val="1"/>
        </dgm:presLayoutVars>
      </dgm:prSet>
      <dgm:spPr/>
      <dgm:t>
        <a:bodyPr/>
        <a:lstStyle/>
        <a:p>
          <a:endParaRPr lang="pt-PT"/>
        </a:p>
      </dgm:t>
    </dgm:pt>
  </dgm:ptLst>
  <dgm:cxnLst>
    <dgm:cxn modelId="{24E47DB9-F7D6-461F-9AB0-14DE27851DDA}" srcId="{BECB2630-7AC1-47C3-881B-9E795B50B1C9}" destId="{D4ABA848-45B7-43B8-BD7E-27C536DBA774}" srcOrd="0" destOrd="0" parTransId="{F10E03A9-DFCA-4B16-ABC3-02D35EF16AD3}" sibTransId="{2648F5F9-A09C-4C54-84D7-C5A03F7C2BFA}"/>
    <dgm:cxn modelId="{CDD200A4-4FA1-416E-8D96-3B69A5FD562A}" srcId="{9B97B162-6221-445C-891C-C881A6727605}" destId="{6A7F4AAE-D4A4-4E7A-91ED-F667A9F8B6A0}" srcOrd="1" destOrd="0" parTransId="{52C32225-7FC2-4EF7-8ECB-9ED8D03BB08F}" sibTransId="{2D32B1EA-9E76-47C2-8FEA-DDEC8C1FDBA8}"/>
    <dgm:cxn modelId="{BB4DBCC6-63CF-4F81-8167-A39E0F76DFB3}" srcId="{6A7F4AAE-D4A4-4E7A-91ED-F667A9F8B6A0}" destId="{66145D29-35DC-4A0F-93F7-A070EED9F799}" srcOrd="1" destOrd="0" parTransId="{20F13F36-E61C-4A39-80B6-83FB9105E3EE}" sibTransId="{3E26C8CC-BDD8-465F-980A-25A6CC518836}"/>
    <dgm:cxn modelId="{F50AC285-B118-4074-B429-33C270C5A5DA}" type="presOf" srcId="{9B97B162-6221-445C-891C-C881A6727605}" destId="{41A84AD9-DE1D-4BAE-99A9-BD4F9FB297E6}" srcOrd="0" destOrd="0" presId="urn:microsoft.com/office/officeart/2005/8/layout/list1"/>
    <dgm:cxn modelId="{B8825190-708E-43DD-9CAA-A9859908F128}" type="presOf" srcId="{BECB2630-7AC1-47C3-881B-9E795B50B1C9}" destId="{A610CE1E-C01F-41AA-A62A-02DF754F3546}" srcOrd="0" destOrd="0" presId="urn:microsoft.com/office/officeart/2005/8/layout/list1"/>
    <dgm:cxn modelId="{82C8E9D3-95EA-4E69-A886-5B04BF74E04D}" type="presOf" srcId="{98DA6713-7BC7-4441-85A1-ACA650E2AFB7}" destId="{E5CD5DD1-C1C2-4806-BAD0-E8D5ECCDE260}" srcOrd="0" destOrd="0" presId="urn:microsoft.com/office/officeart/2005/8/layout/list1"/>
    <dgm:cxn modelId="{516CC4C8-E0E5-4ABF-B4C1-7C6D363E48DB}" type="presOf" srcId="{2B6A7788-C980-4A58-8D1B-FD8AF9A62B26}" destId="{67546C2F-88CF-4410-AB6D-4542F4B965F7}" srcOrd="0" destOrd="1" presId="urn:microsoft.com/office/officeart/2005/8/layout/list1"/>
    <dgm:cxn modelId="{5A9E10E5-C485-4E64-BFDD-278A861B19B4}" type="presOf" srcId="{BECB2630-7AC1-47C3-881B-9E795B50B1C9}" destId="{EFE6BAC6-368A-41CC-85FB-21E011DE32AE}" srcOrd="1" destOrd="0" presId="urn:microsoft.com/office/officeart/2005/8/layout/list1"/>
    <dgm:cxn modelId="{B7938483-1856-47C8-918B-D4E851A512D5}" srcId="{9B97B162-6221-445C-891C-C881A6727605}" destId="{BECB2630-7AC1-47C3-881B-9E795B50B1C9}" srcOrd="0" destOrd="0" parTransId="{45183F99-92BD-427B-8A19-F2E9564A3B26}" sibTransId="{10FBD9C3-0392-4BE7-9D4B-84764D2B0EB1}"/>
    <dgm:cxn modelId="{55DA2AD9-E635-46E4-BE85-36A30AED57EF}" type="presOf" srcId="{6A7F4AAE-D4A4-4E7A-91ED-F667A9F8B6A0}" destId="{3059DDE5-0EAE-42E6-8E44-8C9433B92F67}" srcOrd="1" destOrd="0" presId="urn:microsoft.com/office/officeart/2005/8/layout/list1"/>
    <dgm:cxn modelId="{974C76B6-7E7D-4A60-AC2A-E6C3C8070CC2}" type="presOf" srcId="{D4ABA848-45B7-43B8-BD7E-27C536DBA774}" destId="{67546C2F-88CF-4410-AB6D-4542F4B965F7}" srcOrd="0" destOrd="0" presId="urn:microsoft.com/office/officeart/2005/8/layout/list1"/>
    <dgm:cxn modelId="{3A28CC0D-5C43-4E2E-A0AB-241A97B587E0}" type="presOf" srcId="{66145D29-35DC-4A0F-93F7-A070EED9F799}" destId="{E5CD5DD1-C1C2-4806-BAD0-E8D5ECCDE260}" srcOrd="0" destOrd="1" presId="urn:microsoft.com/office/officeart/2005/8/layout/list1"/>
    <dgm:cxn modelId="{DA091948-2058-4769-80FE-E20EB23B0F18}" srcId="{BECB2630-7AC1-47C3-881B-9E795B50B1C9}" destId="{2B6A7788-C980-4A58-8D1B-FD8AF9A62B26}" srcOrd="1" destOrd="0" parTransId="{49E53749-2DE0-4D10-B3FF-D64133775474}" sibTransId="{971641E1-47B4-4E8B-8568-FDA4BF52AE0A}"/>
    <dgm:cxn modelId="{54CAF9B7-B3A4-488B-A2A7-A7DA20200DEC}" srcId="{6A7F4AAE-D4A4-4E7A-91ED-F667A9F8B6A0}" destId="{98DA6713-7BC7-4441-85A1-ACA650E2AFB7}" srcOrd="0" destOrd="0" parTransId="{2EA9FFD4-835E-48C4-BB67-38C1BC9175B6}" sibTransId="{C3171895-8D06-487C-A561-659C2639812A}"/>
    <dgm:cxn modelId="{EB722AD9-C329-43D6-81BF-7BCC74BE21C3}" type="presOf" srcId="{6A7F4AAE-D4A4-4E7A-91ED-F667A9F8B6A0}" destId="{1B45B47B-8551-4851-85B6-2AE5C70FEE2F}" srcOrd="0" destOrd="0" presId="urn:microsoft.com/office/officeart/2005/8/layout/list1"/>
    <dgm:cxn modelId="{A66A4EB8-7CB1-4132-943D-D0974CE645B5}" type="presParOf" srcId="{41A84AD9-DE1D-4BAE-99A9-BD4F9FB297E6}" destId="{7721CEDF-7C57-4BAD-9A37-C4A0404900FD}" srcOrd="0" destOrd="0" presId="urn:microsoft.com/office/officeart/2005/8/layout/list1"/>
    <dgm:cxn modelId="{551C7830-9538-4F74-B6A2-5EC572C58545}" type="presParOf" srcId="{7721CEDF-7C57-4BAD-9A37-C4A0404900FD}" destId="{A610CE1E-C01F-41AA-A62A-02DF754F3546}" srcOrd="0" destOrd="0" presId="urn:microsoft.com/office/officeart/2005/8/layout/list1"/>
    <dgm:cxn modelId="{D1813E25-278C-49B3-86A3-7983042BA8E6}" type="presParOf" srcId="{7721CEDF-7C57-4BAD-9A37-C4A0404900FD}" destId="{EFE6BAC6-368A-41CC-85FB-21E011DE32AE}" srcOrd="1" destOrd="0" presId="urn:microsoft.com/office/officeart/2005/8/layout/list1"/>
    <dgm:cxn modelId="{0915B6CE-447C-437E-A82B-7EDA2D593DDF}" type="presParOf" srcId="{41A84AD9-DE1D-4BAE-99A9-BD4F9FB297E6}" destId="{FF118A64-31B6-4492-8D61-1F5A7F5B1CD7}" srcOrd="1" destOrd="0" presId="urn:microsoft.com/office/officeart/2005/8/layout/list1"/>
    <dgm:cxn modelId="{F64E0539-ABEE-4C3A-87DB-8BA61C2AD8DF}" type="presParOf" srcId="{41A84AD9-DE1D-4BAE-99A9-BD4F9FB297E6}" destId="{67546C2F-88CF-4410-AB6D-4542F4B965F7}" srcOrd="2" destOrd="0" presId="urn:microsoft.com/office/officeart/2005/8/layout/list1"/>
    <dgm:cxn modelId="{B5AC2E32-D168-44BA-8B2F-444F5671E237}" type="presParOf" srcId="{41A84AD9-DE1D-4BAE-99A9-BD4F9FB297E6}" destId="{FA1E2F31-FAAD-4F84-91BD-BE8CB865DDFC}" srcOrd="3" destOrd="0" presId="urn:microsoft.com/office/officeart/2005/8/layout/list1"/>
    <dgm:cxn modelId="{60457050-6996-483A-BC8B-4CB3636D2D6B}" type="presParOf" srcId="{41A84AD9-DE1D-4BAE-99A9-BD4F9FB297E6}" destId="{A962EA29-5003-4658-854E-649383C28F7F}" srcOrd="4" destOrd="0" presId="urn:microsoft.com/office/officeart/2005/8/layout/list1"/>
    <dgm:cxn modelId="{925CD9EA-1E1A-47C3-B23F-6118332C3C77}" type="presParOf" srcId="{A962EA29-5003-4658-854E-649383C28F7F}" destId="{1B45B47B-8551-4851-85B6-2AE5C70FEE2F}" srcOrd="0" destOrd="0" presId="urn:microsoft.com/office/officeart/2005/8/layout/list1"/>
    <dgm:cxn modelId="{7F5BA6AD-876F-4B70-B46B-9A77970F515E}" type="presParOf" srcId="{A962EA29-5003-4658-854E-649383C28F7F}" destId="{3059DDE5-0EAE-42E6-8E44-8C9433B92F67}" srcOrd="1" destOrd="0" presId="urn:microsoft.com/office/officeart/2005/8/layout/list1"/>
    <dgm:cxn modelId="{2D94C92D-9217-4476-9BE6-9F9CC78C39D5}" type="presParOf" srcId="{41A84AD9-DE1D-4BAE-99A9-BD4F9FB297E6}" destId="{4BCF115E-874C-46FA-AD5E-B6DA3C6F2F1B}" srcOrd="5" destOrd="0" presId="urn:microsoft.com/office/officeart/2005/8/layout/list1"/>
    <dgm:cxn modelId="{751E9A93-A575-4AE7-80D8-D0B19332BFDE}" type="presParOf" srcId="{41A84AD9-DE1D-4BAE-99A9-BD4F9FB297E6}" destId="{E5CD5DD1-C1C2-4806-BAD0-E8D5ECCDE26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9A0299-5366-4BCC-8CA6-928464F905A7}"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pt-PT"/>
        </a:p>
      </dgm:t>
    </dgm:pt>
    <dgm:pt modelId="{1D915F61-2F00-40C6-BC37-4E5DF8EF696E}">
      <dgm:prSet phldrT="[Texto]" custT="1"/>
      <dgm:spPr/>
      <dgm:t>
        <a:bodyPr/>
        <a:lstStyle/>
        <a:p>
          <a:r>
            <a:rPr lang="pt-PT" sz="2400" dirty="0" smtClean="0"/>
            <a:t>Tranquilizantes</a:t>
          </a:r>
          <a:endParaRPr lang="pt-PT" sz="2400" dirty="0"/>
        </a:p>
      </dgm:t>
    </dgm:pt>
    <dgm:pt modelId="{15420AC6-EECE-4305-85A4-902BD2B2654F}" type="parTrans" cxnId="{C3792B4C-3748-458E-BE3F-2B709AF1CB90}">
      <dgm:prSet/>
      <dgm:spPr/>
      <dgm:t>
        <a:bodyPr/>
        <a:lstStyle/>
        <a:p>
          <a:endParaRPr lang="pt-PT"/>
        </a:p>
      </dgm:t>
    </dgm:pt>
    <dgm:pt modelId="{E29AD6EB-CA9A-4A4E-9A29-4E4945693741}" type="sibTrans" cxnId="{C3792B4C-3748-458E-BE3F-2B709AF1CB90}">
      <dgm:prSet/>
      <dgm:spPr/>
      <dgm:t>
        <a:bodyPr/>
        <a:lstStyle/>
        <a:p>
          <a:endParaRPr lang="pt-PT"/>
        </a:p>
      </dgm:t>
    </dgm:pt>
    <dgm:pt modelId="{F8634A11-E56B-4C96-A070-0FC2FBB7FE5F}">
      <dgm:prSet phldrT="[Texto]"/>
      <dgm:spPr/>
      <dgm:t>
        <a:bodyPr/>
        <a:lstStyle/>
        <a:p>
          <a:r>
            <a:rPr lang="pt-PT" dirty="0" smtClean="0">
              <a:latin typeface="Angsana New" pitchFamily="18" charset="-34"/>
              <a:cs typeface="Angsana New" pitchFamily="18" charset="-34"/>
            </a:rPr>
            <a:t>Clonidina, Melleril e Navane;</a:t>
          </a:r>
          <a:endParaRPr lang="pt-PT" dirty="0"/>
        </a:p>
      </dgm:t>
    </dgm:pt>
    <dgm:pt modelId="{91BF4269-B5CB-461E-8399-38BB3E4B33FE}" type="parTrans" cxnId="{A092AD4E-04B7-4E7C-8335-13FD1CC4FFD4}">
      <dgm:prSet/>
      <dgm:spPr/>
      <dgm:t>
        <a:bodyPr/>
        <a:lstStyle/>
        <a:p>
          <a:endParaRPr lang="pt-PT"/>
        </a:p>
      </dgm:t>
    </dgm:pt>
    <dgm:pt modelId="{A2DDD28F-79C7-4BFE-BC4C-6B5D80199573}" type="sibTrans" cxnId="{A092AD4E-04B7-4E7C-8335-13FD1CC4FFD4}">
      <dgm:prSet/>
      <dgm:spPr/>
      <dgm:t>
        <a:bodyPr/>
        <a:lstStyle/>
        <a:p>
          <a:endParaRPr lang="pt-PT"/>
        </a:p>
      </dgm:t>
    </dgm:pt>
    <dgm:pt modelId="{10E5CEDD-EAF5-4FAB-B00E-39A4F09F3880}">
      <dgm:prSet phldrT="[Texto]" custT="1"/>
      <dgm:spPr/>
      <dgm:t>
        <a:bodyPr/>
        <a:lstStyle/>
        <a:p>
          <a:r>
            <a:rPr lang="pt-PT" sz="2400" dirty="0" smtClean="0"/>
            <a:t>Antidepressivos</a:t>
          </a:r>
          <a:endParaRPr lang="pt-PT" sz="2400" dirty="0"/>
        </a:p>
      </dgm:t>
    </dgm:pt>
    <dgm:pt modelId="{48D36B0D-EBA9-4450-84B8-139D0A9BDA62}" type="parTrans" cxnId="{1154FFFD-E842-44FE-BB8B-F47E096E4F05}">
      <dgm:prSet/>
      <dgm:spPr/>
      <dgm:t>
        <a:bodyPr/>
        <a:lstStyle/>
        <a:p>
          <a:endParaRPr lang="pt-PT"/>
        </a:p>
      </dgm:t>
    </dgm:pt>
    <dgm:pt modelId="{F0C2EDC8-3A94-41F4-8349-D8AAE131FF78}" type="sibTrans" cxnId="{1154FFFD-E842-44FE-BB8B-F47E096E4F05}">
      <dgm:prSet/>
      <dgm:spPr/>
      <dgm:t>
        <a:bodyPr/>
        <a:lstStyle/>
        <a:p>
          <a:endParaRPr lang="pt-PT"/>
        </a:p>
      </dgm:t>
    </dgm:pt>
    <dgm:pt modelId="{09717D8C-6BA8-4A26-B256-207A5A22D8A7}">
      <dgm:prSet phldrT="[Texto]"/>
      <dgm:spPr/>
      <dgm:t>
        <a:bodyPr/>
        <a:lstStyle/>
        <a:p>
          <a:r>
            <a:rPr lang="pt-PT" dirty="0" smtClean="0">
              <a:latin typeface="Angsana New" pitchFamily="18" charset="-34"/>
              <a:cs typeface="Angsana New" pitchFamily="18" charset="-34"/>
            </a:rPr>
            <a:t>Lithobid, sertralina e Paxil;</a:t>
          </a:r>
          <a:endParaRPr lang="pt-PT" dirty="0"/>
        </a:p>
      </dgm:t>
    </dgm:pt>
    <dgm:pt modelId="{87250E56-0934-4440-820A-EE3449246725}" type="parTrans" cxnId="{ADC06482-5849-4076-8F67-A6CCFC311421}">
      <dgm:prSet/>
      <dgm:spPr/>
      <dgm:t>
        <a:bodyPr/>
        <a:lstStyle/>
        <a:p>
          <a:endParaRPr lang="pt-PT"/>
        </a:p>
      </dgm:t>
    </dgm:pt>
    <dgm:pt modelId="{DFF87AE9-0169-4141-AA85-DC1942247731}" type="sibTrans" cxnId="{ADC06482-5849-4076-8F67-A6CCFC311421}">
      <dgm:prSet/>
      <dgm:spPr/>
      <dgm:t>
        <a:bodyPr/>
        <a:lstStyle/>
        <a:p>
          <a:endParaRPr lang="pt-PT"/>
        </a:p>
      </dgm:t>
    </dgm:pt>
    <dgm:pt modelId="{B086BC38-583C-40AD-B682-7961B6B3B8D5}">
      <dgm:prSet phldrT="[Texto]" custT="1"/>
      <dgm:spPr/>
      <dgm:t>
        <a:bodyPr/>
        <a:lstStyle/>
        <a:p>
          <a:r>
            <a:rPr lang="pt-PT" sz="2400" dirty="0" smtClean="0"/>
            <a:t>Estimulantes</a:t>
          </a:r>
          <a:endParaRPr lang="pt-PT" sz="2400" dirty="0"/>
        </a:p>
      </dgm:t>
    </dgm:pt>
    <dgm:pt modelId="{6FE60673-A667-4DA3-8096-A70397F6B709}" type="parTrans" cxnId="{EBE62732-011E-47FA-9703-55B86C54CDF1}">
      <dgm:prSet/>
      <dgm:spPr/>
      <dgm:t>
        <a:bodyPr/>
        <a:lstStyle/>
        <a:p>
          <a:endParaRPr lang="pt-PT"/>
        </a:p>
      </dgm:t>
    </dgm:pt>
    <dgm:pt modelId="{7D9F0535-7682-4A66-87E2-F8A6E8725944}" type="sibTrans" cxnId="{EBE62732-011E-47FA-9703-55B86C54CDF1}">
      <dgm:prSet/>
      <dgm:spPr/>
      <dgm:t>
        <a:bodyPr/>
        <a:lstStyle/>
        <a:p>
          <a:endParaRPr lang="pt-PT"/>
        </a:p>
      </dgm:t>
    </dgm:pt>
    <dgm:pt modelId="{DCD1B966-BE1B-4C79-A8ED-3BCE31C91610}">
      <dgm:prSet phldrT="[Texto]"/>
      <dgm:spPr/>
      <dgm:t>
        <a:bodyPr/>
        <a:lstStyle/>
        <a:p>
          <a:r>
            <a:rPr lang="pt-PT" dirty="0" smtClean="0">
              <a:latin typeface="Angsana New" pitchFamily="18" charset="-34"/>
              <a:cs typeface="Angsana New" pitchFamily="18" charset="-34"/>
            </a:rPr>
            <a:t>Pemolina, Dexedrine e Ritalin.</a:t>
          </a:r>
          <a:endParaRPr lang="pt-PT" dirty="0"/>
        </a:p>
      </dgm:t>
    </dgm:pt>
    <dgm:pt modelId="{60F2C023-2095-4D4C-A97E-48C4D2A893FC}" type="parTrans" cxnId="{DF059D90-E978-497A-8A39-E1D533D70CC5}">
      <dgm:prSet/>
      <dgm:spPr/>
      <dgm:t>
        <a:bodyPr/>
        <a:lstStyle/>
        <a:p>
          <a:endParaRPr lang="pt-PT"/>
        </a:p>
      </dgm:t>
    </dgm:pt>
    <dgm:pt modelId="{00A44C1E-833F-4391-9F11-2C511DC89D7E}" type="sibTrans" cxnId="{DF059D90-E978-497A-8A39-E1D533D70CC5}">
      <dgm:prSet/>
      <dgm:spPr/>
      <dgm:t>
        <a:bodyPr/>
        <a:lstStyle/>
        <a:p>
          <a:endParaRPr lang="pt-PT"/>
        </a:p>
      </dgm:t>
    </dgm:pt>
    <dgm:pt modelId="{C91AA4C9-69CE-412F-99F8-8D9A6A0CA497}" type="pres">
      <dgm:prSet presAssocID="{8F9A0299-5366-4BCC-8CA6-928464F905A7}" presName="linear" presStyleCnt="0">
        <dgm:presLayoutVars>
          <dgm:animLvl val="lvl"/>
          <dgm:resizeHandles val="exact"/>
        </dgm:presLayoutVars>
      </dgm:prSet>
      <dgm:spPr/>
    </dgm:pt>
    <dgm:pt modelId="{10214ED3-C2A4-4ADF-BEB4-BC8EE4726865}" type="pres">
      <dgm:prSet presAssocID="{1D915F61-2F00-40C6-BC37-4E5DF8EF696E}" presName="parentText" presStyleLbl="node1" presStyleIdx="0" presStyleCnt="3">
        <dgm:presLayoutVars>
          <dgm:chMax val="0"/>
          <dgm:bulletEnabled val="1"/>
        </dgm:presLayoutVars>
      </dgm:prSet>
      <dgm:spPr/>
    </dgm:pt>
    <dgm:pt modelId="{279D39F9-895F-4522-9E1E-7B2EF5D0ED82}" type="pres">
      <dgm:prSet presAssocID="{1D915F61-2F00-40C6-BC37-4E5DF8EF696E}" presName="childText" presStyleLbl="revTx" presStyleIdx="0" presStyleCnt="3">
        <dgm:presLayoutVars>
          <dgm:bulletEnabled val="1"/>
        </dgm:presLayoutVars>
      </dgm:prSet>
      <dgm:spPr/>
      <dgm:t>
        <a:bodyPr/>
        <a:lstStyle/>
        <a:p>
          <a:endParaRPr lang="pt-PT"/>
        </a:p>
      </dgm:t>
    </dgm:pt>
    <dgm:pt modelId="{70F82DAC-814F-4112-A3D3-9965C0B9DABE}" type="pres">
      <dgm:prSet presAssocID="{10E5CEDD-EAF5-4FAB-B00E-39A4F09F3880}" presName="parentText" presStyleLbl="node1" presStyleIdx="1" presStyleCnt="3">
        <dgm:presLayoutVars>
          <dgm:chMax val="0"/>
          <dgm:bulletEnabled val="1"/>
        </dgm:presLayoutVars>
      </dgm:prSet>
      <dgm:spPr/>
    </dgm:pt>
    <dgm:pt modelId="{4D0A08EE-2043-45A2-809B-4B612483D663}" type="pres">
      <dgm:prSet presAssocID="{10E5CEDD-EAF5-4FAB-B00E-39A4F09F3880}" presName="childText" presStyleLbl="revTx" presStyleIdx="1" presStyleCnt="3">
        <dgm:presLayoutVars>
          <dgm:bulletEnabled val="1"/>
        </dgm:presLayoutVars>
      </dgm:prSet>
      <dgm:spPr/>
      <dgm:t>
        <a:bodyPr/>
        <a:lstStyle/>
        <a:p>
          <a:endParaRPr lang="pt-PT"/>
        </a:p>
      </dgm:t>
    </dgm:pt>
    <dgm:pt modelId="{9588E6D4-EBDF-468B-81C5-E494C92B61FC}" type="pres">
      <dgm:prSet presAssocID="{B086BC38-583C-40AD-B682-7961B6B3B8D5}" presName="parentText" presStyleLbl="node1" presStyleIdx="2" presStyleCnt="3">
        <dgm:presLayoutVars>
          <dgm:chMax val="0"/>
          <dgm:bulletEnabled val="1"/>
        </dgm:presLayoutVars>
      </dgm:prSet>
      <dgm:spPr/>
    </dgm:pt>
    <dgm:pt modelId="{FF97272E-74E5-4792-9F5E-C02C28593F66}" type="pres">
      <dgm:prSet presAssocID="{B086BC38-583C-40AD-B682-7961B6B3B8D5}" presName="childText" presStyleLbl="revTx" presStyleIdx="2" presStyleCnt="3">
        <dgm:presLayoutVars>
          <dgm:bulletEnabled val="1"/>
        </dgm:presLayoutVars>
      </dgm:prSet>
      <dgm:spPr/>
      <dgm:t>
        <a:bodyPr/>
        <a:lstStyle/>
        <a:p>
          <a:endParaRPr lang="pt-PT"/>
        </a:p>
      </dgm:t>
    </dgm:pt>
  </dgm:ptLst>
  <dgm:cxnLst>
    <dgm:cxn modelId="{CC596AFA-B789-49F8-AC77-93E12752A38C}" type="presOf" srcId="{10E5CEDD-EAF5-4FAB-B00E-39A4F09F3880}" destId="{70F82DAC-814F-4112-A3D3-9965C0B9DABE}" srcOrd="0" destOrd="0" presId="urn:microsoft.com/office/officeart/2005/8/layout/vList2"/>
    <dgm:cxn modelId="{1154FFFD-E842-44FE-BB8B-F47E096E4F05}" srcId="{8F9A0299-5366-4BCC-8CA6-928464F905A7}" destId="{10E5CEDD-EAF5-4FAB-B00E-39A4F09F3880}" srcOrd="1" destOrd="0" parTransId="{48D36B0D-EBA9-4450-84B8-139D0A9BDA62}" sibTransId="{F0C2EDC8-3A94-41F4-8349-D8AAE131FF78}"/>
    <dgm:cxn modelId="{EBE62732-011E-47FA-9703-55B86C54CDF1}" srcId="{8F9A0299-5366-4BCC-8CA6-928464F905A7}" destId="{B086BC38-583C-40AD-B682-7961B6B3B8D5}" srcOrd="2" destOrd="0" parTransId="{6FE60673-A667-4DA3-8096-A70397F6B709}" sibTransId="{7D9F0535-7682-4A66-87E2-F8A6E8725944}"/>
    <dgm:cxn modelId="{C3792B4C-3748-458E-BE3F-2B709AF1CB90}" srcId="{8F9A0299-5366-4BCC-8CA6-928464F905A7}" destId="{1D915F61-2F00-40C6-BC37-4E5DF8EF696E}" srcOrd="0" destOrd="0" parTransId="{15420AC6-EECE-4305-85A4-902BD2B2654F}" sibTransId="{E29AD6EB-CA9A-4A4E-9A29-4E4945693741}"/>
    <dgm:cxn modelId="{FF0C9820-546E-4855-94FD-C4886BE572FE}" type="presOf" srcId="{F8634A11-E56B-4C96-A070-0FC2FBB7FE5F}" destId="{279D39F9-895F-4522-9E1E-7B2EF5D0ED82}" srcOrd="0" destOrd="0" presId="urn:microsoft.com/office/officeart/2005/8/layout/vList2"/>
    <dgm:cxn modelId="{DF059D90-E978-497A-8A39-E1D533D70CC5}" srcId="{B086BC38-583C-40AD-B682-7961B6B3B8D5}" destId="{DCD1B966-BE1B-4C79-A8ED-3BCE31C91610}" srcOrd="0" destOrd="0" parTransId="{60F2C023-2095-4D4C-A97E-48C4D2A893FC}" sibTransId="{00A44C1E-833F-4391-9F11-2C511DC89D7E}"/>
    <dgm:cxn modelId="{CFCD239E-204A-4668-ADF5-C7D098C4500D}" type="presOf" srcId="{DCD1B966-BE1B-4C79-A8ED-3BCE31C91610}" destId="{FF97272E-74E5-4792-9F5E-C02C28593F66}" srcOrd="0" destOrd="0" presId="urn:microsoft.com/office/officeart/2005/8/layout/vList2"/>
    <dgm:cxn modelId="{349EBE00-DFD7-4D9B-AB32-CCFF3BD939F9}" type="presOf" srcId="{B086BC38-583C-40AD-B682-7961B6B3B8D5}" destId="{9588E6D4-EBDF-468B-81C5-E494C92B61FC}" srcOrd="0" destOrd="0" presId="urn:microsoft.com/office/officeart/2005/8/layout/vList2"/>
    <dgm:cxn modelId="{8BCF5047-451B-4549-B3AD-6DA81AECD9BA}" type="presOf" srcId="{8F9A0299-5366-4BCC-8CA6-928464F905A7}" destId="{C91AA4C9-69CE-412F-99F8-8D9A6A0CA497}" srcOrd="0" destOrd="0" presId="urn:microsoft.com/office/officeart/2005/8/layout/vList2"/>
    <dgm:cxn modelId="{EC694AB7-F2F0-4B64-B5BA-837EDCD10ACF}" type="presOf" srcId="{1D915F61-2F00-40C6-BC37-4E5DF8EF696E}" destId="{10214ED3-C2A4-4ADF-BEB4-BC8EE4726865}" srcOrd="0" destOrd="0" presId="urn:microsoft.com/office/officeart/2005/8/layout/vList2"/>
    <dgm:cxn modelId="{9C3A5780-9932-4DC0-8672-6C169B32DF6D}" type="presOf" srcId="{09717D8C-6BA8-4A26-B256-207A5A22D8A7}" destId="{4D0A08EE-2043-45A2-809B-4B612483D663}" srcOrd="0" destOrd="0" presId="urn:microsoft.com/office/officeart/2005/8/layout/vList2"/>
    <dgm:cxn modelId="{A092AD4E-04B7-4E7C-8335-13FD1CC4FFD4}" srcId="{1D915F61-2F00-40C6-BC37-4E5DF8EF696E}" destId="{F8634A11-E56B-4C96-A070-0FC2FBB7FE5F}" srcOrd="0" destOrd="0" parTransId="{91BF4269-B5CB-461E-8399-38BB3E4B33FE}" sibTransId="{A2DDD28F-79C7-4BFE-BC4C-6B5D80199573}"/>
    <dgm:cxn modelId="{ADC06482-5849-4076-8F67-A6CCFC311421}" srcId="{10E5CEDD-EAF5-4FAB-B00E-39A4F09F3880}" destId="{09717D8C-6BA8-4A26-B256-207A5A22D8A7}" srcOrd="0" destOrd="0" parTransId="{87250E56-0934-4440-820A-EE3449246725}" sibTransId="{DFF87AE9-0169-4141-AA85-DC1942247731}"/>
    <dgm:cxn modelId="{3FA8C26E-960F-482E-8911-CCC2F5B4B5C1}" type="presParOf" srcId="{C91AA4C9-69CE-412F-99F8-8D9A6A0CA497}" destId="{10214ED3-C2A4-4ADF-BEB4-BC8EE4726865}" srcOrd="0" destOrd="0" presId="urn:microsoft.com/office/officeart/2005/8/layout/vList2"/>
    <dgm:cxn modelId="{1CC8B5BE-2D65-4145-9E7E-96B83D225D31}" type="presParOf" srcId="{C91AA4C9-69CE-412F-99F8-8D9A6A0CA497}" destId="{279D39F9-895F-4522-9E1E-7B2EF5D0ED82}" srcOrd="1" destOrd="0" presId="urn:microsoft.com/office/officeart/2005/8/layout/vList2"/>
    <dgm:cxn modelId="{BEE19BC6-7C79-448B-9527-111BCCC6B027}" type="presParOf" srcId="{C91AA4C9-69CE-412F-99F8-8D9A6A0CA497}" destId="{70F82DAC-814F-4112-A3D3-9965C0B9DABE}" srcOrd="2" destOrd="0" presId="urn:microsoft.com/office/officeart/2005/8/layout/vList2"/>
    <dgm:cxn modelId="{B33198E4-6BE4-4965-8451-3AAB67652303}" type="presParOf" srcId="{C91AA4C9-69CE-412F-99F8-8D9A6A0CA497}" destId="{4D0A08EE-2043-45A2-809B-4B612483D663}" srcOrd="3" destOrd="0" presId="urn:microsoft.com/office/officeart/2005/8/layout/vList2"/>
    <dgm:cxn modelId="{80E1996B-E535-45F6-A2AA-A28DA029E009}" type="presParOf" srcId="{C91AA4C9-69CE-412F-99F8-8D9A6A0CA497}" destId="{9588E6D4-EBDF-468B-81C5-E494C92B61FC}" srcOrd="4" destOrd="0" presId="urn:microsoft.com/office/officeart/2005/8/layout/vList2"/>
    <dgm:cxn modelId="{F3C9EA42-614F-464B-8F55-B155A1988F1D}" type="presParOf" srcId="{C91AA4C9-69CE-412F-99F8-8D9A6A0CA497}" destId="{FF97272E-74E5-4792-9F5E-C02C28593F66}"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46C2F-88CF-4410-AB6D-4542F4B965F7}">
      <dsp:nvSpPr>
        <dsp:cNvPr id="0" name=""/>
        <dsp:cNvSpPr/>
      </dsp:nvSpPr>
      <dsp:spPr>
        <a:xfrm>
          <a:off x="0" y="413880"/>
          <a:ext cx="7200800" cy="13230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62" tIns="416560" rIns="558862" bIns="142240" numCol="1" spcCol="1270" anchor="t" anchorCtr="0">
          <a:noAutofit/>
        </a:bodyPr>
        <a:lstStyle/>
        <a:p>
          <a:pPr marL="228600" lvl="1" indent="-228600" algn="l" defTabSz="889000">
            <a:lnSpc>
              <a:spcPct val="90000"/>
            </a:lnSpc>
            <a:spcBef>
              <a:spcPct val="0"/>
            </a:spcBef>
            <a:spcAft>
              <a:spcPct val="15000"/>
            </a:spcAft>
            <a:buChar char="••"/>
          </a:pPr>
          <a:r>
            <a:rPr lang="pt-PT" sz="2000" b="1" kern="1200" smtClean="0">
              <a:latin typeface="Angsana New" pitchFamily="18" charset="-34"/>
              <a:cs typeface="Angsana New" pitchFamily="18" charset="-34"/>
            </a:rPr>
            <a:t>Motores</a:t>
          </a:r>
          <a:r>
            <a:rPr lang="pt-PT" sz="2000" kern="1200" smtClean="0">
              <a:latin typeface="Angsana New" pitchFamily="18" charset="-34"/>
              <a:cs typeface="Angsana New" pitchFamily="18" charset="-34"/>
            </a:rPr>
            <a:t> - Piscar os olhos, repuxar a cabeça, encolher os ombros, fazer caretas; </a:t>
          </a:r>
          <a:endParaRPr lang="pt-PT" sz="2000" kern="1200" dirty="0"/>
        </a:p>
        <a:p>
          <a:pPr marL="228600" lvl="1" indent="-228600" algn="l" defTabSz="889000">
            <a:lnSpc>
              <a:spcPct val="90000"/>
            </a:lnSpc>
            <a:spcBef>
              <a:spcPct val="0"/>
            </a:spcBef>
            <a:spcAft>
              <a:spcPct val="15000"/>
            </a:spcAft>
            <a:buChar char="••"/>
          </a:pPr>
          <a:r>
            <a:rPr lang="pt-PT" sz="2000" b="1" kern="1200" smtClean="0">
              <a:latin typeface="Angsana New" pitchFamily="18" charset="-34"/>
              <a:cs typeface="Angsana New" pitchFamily="18" charset="-34"/>
            </a:rPr>
            <a:t>Vocais</a:t>
          </a:r>
          <a:r>
            <a:rPr lang="pt-PT" sz="2000" kern="1200" smtClean="0">
              <a:latin typeface="Angsana New" pitchFamily="18" charset="-34"/>
              <a:cs typeface="Angsana New" pitchFamily="18" charset="-34"/>
            </a:rPr>
            <a:t> - Pigarrear, limpar a garganta, grunhir, estalidos com a língua, fungar </a:t>
          </a:r>
          <a:endParaRPr lang="pt-PT" sz="2000" kern="1200"/>
        </a:p>
      </dsp:txBody>
      <dsp:txXfrm>
        <a:off x="0" y="413880"/>
        <a:ext cx="7200800" cy="1323000"/>
      </dsp:txXfrm>
    </dsp:sp>
    <dsp:sp modelId="{EFE6BAC6-368A-41CC-85FB-21E011DE32AE}">
      <dsp:nvSpPr>
        <dsp:cNvPr id="0" name=""/>
        <dsp:cNvSpPr/>
      </dsp:nvSpPr>
      <dsp:spPr>
        <a:xfrm>
          <a:off x="360040" y="72006"/>
          <a:ext cx="5040560" cy="6199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1" tIns="0" rIns="190521" bIns="0" numCol="1" spcCol="1270" anchor="ctr" anchorCtr="0">
          <a:noAutofit/>
        </a:bodyPr>
        <a:lstStyle/>
        <a:p>
          <a:pPr lvl="0" algn="l" defTabSz="1422400">
            <a:lnSpc>
              <a:spcPct val="90000"/>
            </a:lnSpc>
            <a:spcBef>
              <a:spcPct val="0"/>
            </a:spcBef>
            <a:spcAft>
              <a:spcPct val="35000"/>
            </a:spcAft>
          </a:pPr>
          <a:r>
            <a:rPr lang="pt-PT" sz="3200" kern="1200" dirty="0" smtClean="0">
              <a:latin typeface="Angsana New" pitchFamily="18" charset="-34"/>
              <a:cs typeface="Angsana New" pitchFamily="18" charset="-34"/>
            </a:rPr>
            <a:t>Simples</a:t>
          </a:r>
          <a:endParaRPr lang="pt-PT" sz="3200" kern="1200" dirty="0">
            <a:latin typeface="Angsana New" pitchFamily="18" charset="-34"/>
            <a:cs typeface="Angsana New" pitchFamily="18" charset="-34"/>
          </a:endParaRPr>
        </a:p>
      </dsp:txBody>
      <dsp:txXfrm>
        <a:off x="390302" y="102268"/>
        <a:ext cx="4980036" cy="559396"/>
      </dsp:txXfrm>
    </dsp:sp>
    <dsp:sp modelId="{E5CD5DD1-C1C2-4806-BAD0-E8D5ECCDE260}">
      <dsp:nvSpPr>
        <dsp:cNvPr id="0" name=""/>
        <dsp:cNvSpPr/>
      </dsp:nvSpPr>
      <dsp:spPr>
        <a:xfrm>
          <a:off x="0" y="2160240"/>
          <a:ext cx="7200800" cy="2560375"/>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62" tIns="416560" rIns="558862" bIns="142240" numCol="1" spcCol="1270" anchor="t" anchorCtr="0">
          <a:noAutofit/>
        </a:bodyPr>
        <a:lstStyle/>
        <a:p>
          <a:pPr marL="228600" lvl="1" indent="-228600" algn="l" defTabSz="889000">
            <a:lnSpc>
              <a:spcPct val="90000"/>
            </a:lnSpc>
            <a:spcBef>
              <a:spcPct val="0"/>
            </a:spcBef>
            <a:spcAft>
              <a:spcPct val="15000"/>
            </a:spcAft>
            <a:buChar char="••"/>
          </a:pPr>
          <a:r>
            <a:rPr lang="pt-PT" sz="2000" b="1" kern="1200" smtClean="0">
              <a:latin typeface="Angsana New" pitchFamily="18" charset="-34"/>
              <a:cs typeface="Angsana New" pitchFamily="18" charset="-34"/>
            </a:rPr>
            <a:t>Motores</a:t>
          </a:r>
          <a:r>
            <a:rPr lang="pt-PT" sz="2000" kern="1200" smtClean="0">
              <a:latin typeface="Angsana New" pitchFamily="18" charset="-34"/>
              <a:cs typeface="Angsana New" pitchFamily="18" charset="-34"/>
            </a:rPr>
            <a:t> - Pular, tocar pessoas ou coisas, cheirar, retorcer-se e, embora muito raramente, atos de auto-agressão, tais como machucar-se ou morder a si próprio; </a:t>
          </a:r>
          <a:endParaRPr lang="pt-PT" sz="2000" kern="1200" dirty="0"/>
        </a:p>
        <a:p>
          <a:pPr marL="228600" lvl="1" indent="-228600" algn="l" defTabSz="889000">
            <a:lnSpc>
              <a:spcPct val="90000"/>
            </a:lnSpc>
            <a:spcBef>
              <a:spcPct val="0"/>
            </a:spcBef>
            <a:spcAft>
              <a:spcPct val="15000"/>
            </a:spcAft>
            <a:buChar char="••"/>
          </a:pPr>
          <a:r>
            <a:rPr lang="pt-PT" sz="2000" b="1" kern="1200" smtClean="0">
              <a:latin typeface="Angsana New" pitchFamily="18" charset="-34"/>
              <a:cs typeface="Angsana New" pitchFamily="18" charset="-34"/>
            </a:rPr>
            <a:t>Vocais</a:t>
          </a:r>
          <a:r>
            <a:rPr lang="pt-PT" sz="2000" kern="1200" smtClean="0">
              <a:latin typeface="Angsana New" pitchFamily="18" charset="-34"/>
              <a:cs typeface="Angsana New" pitchFamily="18" charset="-34"/>
            </a:rPr>
            <a:t> - Pronunciar palavras ou frases comuns porém fora do contexto, ecolalia (repetição de um som, palavra ou frase de há pouco escutados) e, em raros casos, coprolalia (dizer palavras ou expressões socialmente inaceitáveis; podem ser insultos, palavras de baixo calão ou obscenidades). </a:t>
          </a:r>
          <a:endParaRPr lang="pt-PT" sz="2000" kern="1200"/>
        </a:p>
      </dsp:txBody>
      <dsp:txXfrm>
        <a:off x="0" y="2160240"/>
        <a:ext cx="7200800" cy="2560375"/>
      </dsp:txXfrm>
    </dsp:sp>
    <dsp:sp modelId="{3059DDE5-0EAE-42E6-8E44-8C9433B92F67}">
      <dsp:nvSpPr>
        <dsp:cNvPr id="0" name=""/>
        <dsp:cNvSpPr/>
      </dsp:nvSpPr>
      <dsp:spPr>
        <a:xfrm>
          <a:off x="360040" y="1850280"/>
          <a:ext cx="5040560" cy="6199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1" tIns="0" rIns="190521" bIns="0" numCol="1" spcCol="1270" anchor="ctr" anchorCtr="0">
          <a:noAutofit/>
        </a:bodyPr>
        <a:lstStyle/>
        <a:p>
          <a:pPr lvl="0" algn="l" defTabSz="1422400">
            <a:lnSpc>
              <a:spcPct val="90000"/>
            </a:lnSpc>
            <a:spcBef>
              <a:spcPct val="0"/>
            </a:spcBef>
            <a:spcAft>
              <a:spcPct val="35000"/>
            </a:spcAft>
          </a:pPr>
          <a:r>
            <a:rPr lang="pt-PT" sz="3200" kern="1200" dirty="0" smtClean="0">
              <a:latin typeface="Angsana New" pitchFamily="18" charset="-34"/>
              <a:cs typeface="Angsana New" pitchFamily="18" charset="-34"/>
            </a:rPr>
            <a:t>Complexos</a:t>
          </a:r>
          <a:endParaRPr lang="pt-PT" sz="3200" kern="1200" dirty="0">
            <a:latin typeface="Angsana New" pitchFamily="18" charset="-34"/>
            <a:cs typeface="Angsana New" pitchFamily="18" charset="-34"/>
          </a:endParaRPr>
        </a:p>
      </dsp:txBody>
      <dsp:txXfrm>
        <a:off x="390302" y="1880542"/>
        <a:ext cx="498003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14ED3-C2A4-4ADF-BEB4-BC8EE4726865}">
      <dsp:nvSpPr>
        <dsp:cNvPr id="0" name=""/>
        <dsp:cNvSpPr/>
      </dsp:nvSpPr>
      <dsp:spPr>
        <a:xfrm>
          <a:off x="0" y="34752"/>
          <a:ext cx="7776864" cy="599040"/>
        </a:xfrm>
        <a:prstGeom prst="roundRect">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PT" sz="2400" kern="1200" dirty="0" smtClean="0"/>
            <a:t>Tranquilizantes</a:t>
          </a:r>
          <a:endParaRPr lang="pt-PT" sz="2400" kern="1200" dirty="0"/>
        </a:p>
      </dsp:txBody>
      <dsp:txXfrm>
        <a:off x="29243" y="63995"/>
        <a:ext cx="7718378" cy="540554"/>
      </dsp:txXfrm>
    </dsp:sp>
    <dsp:sp modelId="{279D39F9-895F-4522-9E1E-7B2EF5D0ED82}">
      <dsp:nvSpPr>
        <dsp:cNvPr id="0" name=""/>
        <dsp:cNvSpPr/>
      </dsp:nvSpPr>
      <dsp:spPr>
        <a:xfrm>
          <a:off x="0" y="633792"/>
          <a:ext cx="7776864"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91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pt-PT" sz="2500" kern="1200" dirty="0" smtClean="0">
              <a:latin typeface="Angsana New" pitchFamily="18" charset="-34"/>
              <a:cs typeface="Angsana New" pitchFamily="18" charset="-34"/>
            </a:rPr>
            <a:t>Clonidina, Melleril e Navane;</a:t>
          </a:r>
          <a:endParaRPr lang="pt-PT" sz="2500" kern="1200" dirty="0"/>
        </a:p>
      </dsp:txBody>
      <dsp:txXfrm>
        <a:off x="0" y="633792"/>
        <a:ext cx="7776864" cy="529920"/>
      </dsp:txXfrm>
    </dsp:sp>
    <dsp:sp modelId="{70F82DAC-814F-4112-A3D3-9965C0B9DABE}">
      <dsp:nvSpPr>
        <dsp:cNvPr id="0" name=""/>
        <dsp:cNvSpPr/>
      </dsp:nvSpPr>
      <dsp:spPr>
        <a:xfrm>
          <a:off x="0" y="1163712"/>
          <a:ext cx="7776864" cy="599040"/>
        </a:xfrm>
        <a:prstGeom prst="roundRect">
          <a:avLst/>
        </a:prstGeom>
        <a:solidFill>
          <a:schemeClr val="accent6">
            <a:shade val="50000"/>
            <a:hueOff val="-335715"/>
            <a:satOff val="19991"/>
            <a:lumOff val="274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PT" sz="2400" kern="1200" dirty="0" smtClean="0"/>
            <a:t>Antidepressivos</a:t>
          </a:r>
          <a:endParaRPr lang="pt-PT" sz="2400" kern="1200" dirty="0"/>
        </a:p>
      </dsp:txBody>
      <dsp:txXfrm>
        <a:off x="29243" y="1192955"/>
        <a:ext cx="7718378" cy="540554"/>
      </dsp:txXfrm>
    </dsp:sp>
    <dsp:sp modelId="{4D0A08EE-2043-45A2-809B-4B612483D663}">
      <dsp:nvSpPr>
        <dsp:cNvPr id="0" name=""/>
        <dsp:cNvSpPr/>
      </dsp:nvSpPr>
      <dsp:spPr>
        <a:xfrm>
          <a:off x="0" y="1762752"/>
          <a:ext cx="7776864"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91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pt-PT" sz="2500" kern="1200" dirty="0" smtClean="0">
              <a:latin typeface="Angsana New" pitchFamily="18" charset="-34"/>
              <a:cs typeface="Angsana New" pitchFamily="18" charset="-34"/>
            </a:rPr>
            <a:t>Lithobid, sertralina e Paxil;</a:t>
          </a:r>
          <a:endParaRPr lang="pt-PT" sz="2500" kern="1200" dirty="0"/>
        </a:p>
      </dsp:txBody>
      <dsp:txXfrm>
        <a:off x="0" y="1762752"/>
        <a:ext cx="7776864" cy="529920"/>
      </dsp:txXfrm>
    </dsp:sp>
    <dsp:sp modelId="{9588E6D4-EBDF-468B-81C5-E494C92B61FC}">
      <dsp:nvSpPr>
        <dsp:cNvPr id="0" name=""/>
        <dsp:cNvSpPr/>
      </dsp:nvSpPr>
      <dsp:spPr>
        <a:xfrm>
          <a:off x="0" y="2292672"/>
          <a:ext cx="7776864" cy="599040"/>
        </a:xfrm>
        <a:prstGeom prst="roundRect">
          <a:avLst/>
        </a:prstGeom>
        <a:solidFill>
          <a:schemeClr val="accent6">
            <a:shade val="50000"/>
            <a:hueOff val="-335715"/>
            <a:satOff val="19991"/>
            <a:lumOff val="274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PT" sz="2400" kern="1200" dirty="0" smtClean="0"/>
            <a:t>Estimulantes</a:t>
          </a:r>
          <a:endParaRPr lang="pt-PT" sz="2400" kern="1200" dirty="0"/>
        </a:p>
      </dsp:txBody>
      <dsp:txXfrm>
        <a:off x="29243" y="2321915"/>
        <a:ext cx="7718378" cy="540554"/>
      </dsp:txXfrm>
    </dsp:sp>
    <dsp:sp modelId="{FF97272E-74E5-4792-9F5E-C02C28593F66}">
      <dsp:nvSpPr>
        <dsp:cNvPr id="0" name=""/>
        <dsp:cNvSpPr/>
      </dsp:nvSpPr>
      <dsp:spPr>
        <a:xfrm>
          <a:off x="0" y="2891712"/>
          <a:ext cx="7776864"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91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pt-PT" sz="2500" kern="1200" dirty="0" smtClean="0">
              <a:latin typeface="Angsana New" pitchFamily="18" charset="-34"/>
              <a:cs typeface="Angsana New" pitchFamily="18" charset="-34"/>
            </a:rPr>
            <a:t>Pemolina, Dexedrine e Ritalin.</a:t>
          </a:r>
          <a:endParaRPr lang="pt-PT" sz="2500" kern="1200" dirty="0"/>
        </a:p>
      </dsp:txBody>
      <dsp:txXfrm>
        <a:off x="0" y="2891712"/>
        <a:ext cx="7776864" cy="5299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7CA6AD93-0F26-41EA-8DD1-75DCBBF418D7}" type="datetimeFigureOut">
              <a:rPr lang="pt-PT" smtClean="0"/>
              <a:pPr/>
              <a:t>05-06-2013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EACB1B3-3298-4D82-83FD-38B9A0C94863}"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7CA6AD93-0F26-41EA-8DD1-75DCBBF418D7}" type="datetimeFigureOut">
              <a:rPr lang="pt-PT" smtClean="0"/>
              <a:pPr/>
              <a:t>05-06-2013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EACB1B3-3298-4D82-83FD-38B9A0C94863}"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7CA6AD93-0F26-41EA-8DD1-75DCBBF418D7}" type="datetimeFigureOut">
              <a:rPr lang="pt-PT" smtClean="0"/>
              <a:pPr/>
              <a:t>05-06-2013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EACB1B3-3298-4D82-83FD-38B9A0C94863}"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7CA6AD93-0F26-41EA-8DD1-75DCBBF418D7}" type="datetimeFigureOut">
              <a:rPr lang="pt-PT" smtClean="0"/>
              <a:pPr/>
              <a:t>05-06-2013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EACB1B3-3298-4D82-83FD-38B9A0C94863}"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7CA6AD93-0F26-41EA-8DD1-75DCBBF418D7}" type="datetimeFigureOut">
              <a:rPr lang="pt-PT" smtClean="0"/>
              <a:pPr/>
              <a:t>05-06-2013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EACB1B3-3298-4D82-83FD-38B9A0C94863}"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7CA6AD93-0F26-41EA-8DD1-75DCBBF418D7}" type="datetimeFigureOut">
              <a:rPr lang="pt-PT" smtClean="0"/>
              <a:pPr/>
              <a:t>05-06-2013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EACB1B3-3298-4D82-83FD-38B9A0C94863}"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7CA6AD93-0F26-41EA-8DD1-75DCBBF418D7}" type="datetimeFigureOut">
              <a:rPr lang="pt-PT" smtClean="0"/>
              <a:pPr/>
              <a:t>05-06-2013</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9EACB1B3-3298-4D82-83FD-38B9A0C94863}"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7CA6AD93-0F26-41EA-8DD1-75DCBBF418D7}" type="datetimeFigureOut">
              <a:rPr lang="pt-PT" smtClean="0"/>
              <a:pPr/>
              <a:t>05-06-2013</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9EACB1B3-3298-4D82-83FD-38B9A0C94863}"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7CA6AD93-0F26-41EA-8DD1-75DCBBF418D7}" type="datetimeFigureOut">
              <a:rPr lang="pt-PT" smtClean="0"/>
              <a:pPr/>
              <a:t>05-06-2013</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9EACB1B3-3298-4D82-83FD-38B9A0C94863}"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7CA6AD93-0F26-41EA-8DD1-75DCBBF418D7}" type="datetimeFigureOut">
              <a:rPr lang="pt-PT" smtClean="0"/>
              <a:pPr/>
              <a:t>05-06-2013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EACB1B3-3298-4D82-83FD-38B9A0C94863}"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7CA6AD93-0F26-41EA-8DD1-75DCBBF418D7}" type="datetimeFigureOut">
              <a:rPr lang="pt-PT" smtClean="0"/>
              <a:pPr/>
              <a:t>05-06-2013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EACB1B3-3298-4D82-83FD-38B9A0C94863}"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alpha val="47000"/>
          </a:schemeClr>
        </a:solid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6AD93-0F26-41EA-8DD1-75DCBBF418D7}" type="datetimeFigureOut">
              <a:rPr lang="pt-PT" smtClean="0"/>
              <a:pPr/>
              <a:t>05-06-2013</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CB1B3-3298-4D82-83FD-38B9A0C94863}"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google.pt/url?sa=i&amp;rct=j&amp;q=sindrome+de+tourette&amp;source=images&amp;cd=&amp;cad=rja&amp;docid=YQBh6j-sUtxsmM&amp;tbnid=VxKx6TV-E_vBfM:&amp;ved=0CAUQjRw&amp;url=http://psicologiatourette.blogspot.com/p/sindrome-de-tourette-tiques-e.html&amp;ei=8c-sUYr7KsOl0QWM1oGwDg&amp;bvm=bv.47244034,d.ZGU&amp;psig=AFQjCNElUYAsb0QuJpNjb6QcL9U4xp3-Gg&amp;ust=1370365709039985" TargetMode="External"/><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www.google.pt/url?sa=i&amp;rct=j&amp;q=sindrome+de+tourette&amp;source=images&amp;cd=&amp;cad=rja&amp;docid=DhTHU31JWADtDM&amp;tbnid=9X2CtsExiGU_nM:&amp;ved=0CAUQjRw&amp;url=http://www.psicologacarla.com/2010/08/transtorno-de-tiques-gilles-de-la.html&amp;ei=ms2sUd6EGqOn0QXI44HADg&amp;bvm=bv.47244034,d.ZGU&amp;psig=AFQjCNElUYAsb0QuJpNjb6QcL9U4xp3-Gg&amp;ust=1370365709039985" TargetMode="External"/><Relationship Id="rId1" Type="http://schemas.openxmlformats.org/officeDocument/2006/relationships/slideLayout" Target="../slideLayouts/slideLayout1.xml"/><Relationship Id="rId6" Type="http://schemas.openxmlformats.org/officeDocument/2006/relationships/hyperlink" Target="http://www.google.pt/url?sa=i&amp;rct=j&amp;q=sindrome+de+tourette&amp;source=images&amp;cd=&amp;cad=rja&amp;docid=ncsLghIp1XlQGM&amp;tbnid=9FqE841WuChE1M:&amp;ved=0CAUQjRw&amp;url=http://luzcomflorais.blogspot.com/2013/04/sindrome-de-tourette-e-florais.html&amp;ei=ic-sUffsLsTI0QWn4oCgDg&amp;bvm=bv.47244034,d.ZGU&amp;psig=AFQjCNElUYAsb0QuJpNjb6QcL9U4xp3-Gg&amp;ust=1370365709039985" TargetMode="External"/><Relationship Id="rId5" Type="http://schemas.openxmlformats.org/officeDocument/2006/relationships/image" Target="../media/image2.jpeg"/><Relationship Id="rId4" Type="http://schemas.openxmlformats.org/officeDocument/2006/relationships/hyperlink" Target="http://www.google.pt/url?sa=i&amp;rct=j&amp;q=sindrome+de+tourette&amp;source=images&amp;cd=&amp;cad=rja&amp;docid=n1m6Zbu4dIvrDM&amp;tbnid=b6D5VMhgrefycM:&amp;ved=0CAUQjRw&amp;url=http://cssti.wordpress.com/2013/03/30/transtorno-obsessivo-compulsivo-no-ambiente-de-trabalho/&amp;ei=982sUeXfCOiS0QX7q4GYBg&amp;bvm=bv.47244034,d.ZGU&amp;psig=AFQjCNElUYAsb0QuJpNjb6QcL9U4xp3-Gg&amp;ust=1370365709039985" TargetMode="Externa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4.jpeg"/><Relationship Id="rId7" Type="http://schemas.openxmlformats.org/officeDocument/2006/relationships/image" Target="../media/image16.jpeg"/><Relationship Id="rId12" Type="http://schemas.microsoft.com/office/2007/relationships/diagramDrawing" Target="../diagrams/drawing2.xml"/><Relationship Id="rId2" Type="http://schemas.openxmlformats.org/officeDocument/2006/relationships/hyperlink" Target="http://www.google.pt/url?sa=i&amp;rct=j&amp;q=clonidina&amp;source=images&amp;cd=&amp;cad=rja&amp;docid=msa-FwDxs-eWxM&amp;tbnid=iUAMDpjax1bbwM:&amp;ved=0CAUQjRw&amp;url=http://www.disnagen.com/cat_ver_producto.php?id_catalogo_producto=57&amp;ei=-AquUdPSF8bG0QXjw4DQDA&amp;bvm=bv.47244034,d.ZGU&amp;psig=AFQjCNF7HdyHJ16K8ueO0VrkaN8sASh_Kg&amp;ust=1370446963344683" TargetMode="External"/><Relationship Id="rId1" Type="http://schemas.openxmlformats.org/officeDocument/2006/relationships/slideLayout" Target="../slideLayouts/slideLayout2.xml"/><Relationship Id="rId6" Type="http://schemas.openxmlformats.org/officeDocument/2006/relationships/hyperlink" Target="http://www.google.pt/url?sa=i&amp;rct=j&amp;q=paxil&amp;source=images&amp;cd=&amp;cad=rja&amp;docid=GHdump9KZjOOlM&amp;tbnid=JKi8zk5TLV76aM:&amp;ved=0CAUQjRw&amp;url=http://www.potts-law.com/paxil-lawsuit/&amp;ei=EwyuUemoCLHv0gWQpoGwDQ&amp;bvm=bv.47244034,d.ZGU&amp;psig=AFQjCNE4mNg4Pe_RFtoms9uYq2FVEo0Ogw&amp;ust=1370447247291776" TargetMode="External"/><Relationship Id="rId11" Type="http://schemas.openxmlformats.org/officeDocument/2006/relationships/diagramColors" Target="../diagrams/colors2.xml"/><Relationship Id="rId5" Type="http://schemas.openxmlformats.org/officeDocument/2006/relationships/image" Target="../media/image15.jpeg"/><Relationship Id="rId10" Type="http://schemas.openxmlformats.org/officeDocument/2006/relationships/diagramQuickStyle" Target="../diagrams/quickStyle2.xml"/><Relationship Id="rId4" Type="http://schemas.openxmlformats.org/officeDocument/2006/relationships/hyperlink" Target="http://www.google.pt/url?sa=i&amp;rct=j&amp;q=melariil&amp;source=images&amp;cd=&amp;cad=rja&amp;docid=wZxnbx1wJg2cjM&amp;tbnid=CLdLJ3EsOWIK3M:&amp;ved=0CAUQjRw&amp;url=http://www.pesquisemedicamentos.com.br/site/medicamentos/206011/MELLERIL/medicamentos_nome/bula.html&amp;ei=SwuuUaSRAcuQ0QXbqIGADw&amp;bvm=bv.47244034,d.ZGU&amp;psig=AFQjCNEN5Un5Zeh5YY8ab52F4nZsAPoBxg&amp;ust=1370447021774038" TargetMode="Externa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pt/url?sa=i&amp;rct=j&amp;q=sindrome+de+tourette&amp;source=images&amp;cd=&amp;cad=rja&amp;docid=geMZsoD30kzL6M&amp;tbnid=8ZYKoGOmKQKwkM:&amp;ved=0CAUQjRw&amp;url=http://laboratoriopsicodelico.blogspot.com/2012/12/sindrome-do-preconceito-e-tourette.html&amp;ei=kQ2uUd7qCoXW0QWCuoGYDQ&amp;bvm=bv.47244034,d.ZGU&amp;psig=AFQjCNEP9kvR3E4nWqRz8cEU6titelkXVw&amp;ust=137044761531515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oogle.pt/url?sa=i&amp;rct=j&amp;q=tim+howard&amp;source=images&amp;cd=&amp;cad=rja&amp;docid=vfzzMeP3V3n7QM&amp;tbnid=eAbP6pe3iZWozM:&amp;ved=0CAUQjRw&amp;url=http://pt.fifa.com/worldcup/archive/southafrica2010/players/player=178420/profile.html&amp;ei=eRCuUaycCofM0QWiiYCYDQ&amp;bvm=bv.47244034,d.ZGU&amp;psig=AFQjCNETYjT8k_fCzPAEDtxidYgx6E80lQ&amp;ust=1370448373836746"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google.pt/url?sa=i&amp;rct=j&amp;q=Jim+Eisenreich&amp;source=images&amp;cd=&amp;cad=rja&amp;docid=U7bTwIpdDuAFyM&amp;tbnid=yHCeVnZenoe__M:&amp;ved=0CAUQjRw&amp;url=http://bryansargent.mlblogs.com/2010/12/03/2310-this-day-in-legend-history-jim-eisenreich/&amp;ei=ARGuUY_lFtCb0AXLpoHwDQ&amp;bvm=bv.47244034,d.ZGU&amp;psig=AFQjCNEVdrB6WEcMgPMKYRRIGKtT0Cx6Yg&amp;ust=137044849995111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F:\12%20J\Psicologia%20B\S&#237;ndrome%20de%20Tourette\Trailer%20Primeiro%20da%20Classe.mp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F:\12%20J\Psicologia%20B\S&#237;ndrome%20de%20Tourette\Sndrome%20de%20Tourette%201.mp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F:\12%20J\Psicologia%20B\S&#237;ndrome%20de%20Tourette\Sndrome%20de%20Tourettepart%202.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F:\12%20J\Psicologia%20B\S&#237;ndrome%20de%20Tourette\Sndrome%20de%20Tourette%20-%20Part%203.mp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www.google.pt/url?sa=i&amp;rct=j&amp;q=sindrome+de+tourette&amp;source=images&amp;cd=&amp;cad=rja&amp;docid=bkBMMnhjajExIM&amp;tbnid=yDQmdOGOQx9N0M:&amp;ved=0CAUQjRw&amp;url=http://fabio10i.blogspot.com/2009/11/sindrome-de-tourette.html&amp;ei=fd-sUbqvO8750gWsq4GIDw&amp;bvm=bv.47244034,d.ZGU&amp;psig=AFQjCNGrYqt0gPkd802cul9T_hBSPN96JQ&amp;ust=137037027928966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pt/url?sa=i&amp;rct=j&amp;q=tourette+crian%C3%A7as+jovens&amp;source=images&amp;cd=&amp;cad=rja&amp;docid=G50vvgvpkLqucM&amp;tbnid=j_oF9s2HcX839M:&amp;ved=0CAUQjRw&amp;url=http://clicnervoso.blogspot.com/2012/09/a-tourette-e-os-ataques-de-raiva.html&amp;ei=KNqsUcnbLYSX0QWf54GwDg&amp;bvm=bv.47244034,d.ZGU&amp;psig=AFQjCNEii-8IW2-PzlKV1TpGwjobuf_bSw&amp;ust=1370368688728899"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google.pt/url?sa=i&amp;rct=j&amp;q=tourette+crian%C3%A7as+jovens&amp;source=images&amp;cd=&amp;cad=rja&amp;docid=2aZw4VWGtn5LvM&amp;tbnid=gaKyzAmyJG8fsM:&amp;ved=0CAUQjRw&amp;url=http://melinasouza.com/2012/10/18/sindrome-de-tourrette/&amp;ei=VNqsUbTcA4m70QXmkYC4DQ&amp;bvm=bv.47244034,d.ZGU&amp;psig=AFQjCNEii-8IW2-PzlKV1TpGwjobuf_bSw&amp;ust=137036868872889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pt/url?sa=i&amp;rct=j&amp;q=tourette+sindorme&amp;source=images&amp;cd=&amp;cad=rja&amp;docid=MGTegUCOmnA1GM&amp;tbnid=zTYzVLaVQ7cKQM:&amp;ved=0CAUQjRw&amp;url=http://www.eduexplica.com/2010/09/sindrome-de-tourette-doenca-que-provoca.html&amp;ei=DOSsUabDDIWo0QWz2oGgDg&amp;bvm=bv.47244034,d.ZGU&amp;psig=AFQjCNGl2k8wyXEzsACes399V6BkEdYgPg&amp;ust=137037145642545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pt/url?sa=i&amp;rct=j&amp;q=tiques+nervosos&amp;source=images&amp;cd=&amp;cad=rja&amp;docid=qqeApT5tZlVzOM&amp;tbnid=RhzwguQCifHabM:&amp;ved=0CAUQjRw&amp;url=http://www.buscasaude.com.br/ortomolecular/stress-o-vilao-do-seculo/&amp;ei=pSmuUYiqD8So0AWPtoHYAg&amp;bvm=bv.47244034,d.ZGU&amp;psig=AFQjCNHOaV0H3ddPcX8GZsYOmHzycq7zFQ&amp;ust=137045479388648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www.google.pt/url?sa=i&amp;rct=j&amp;q=sindrome+de+tourette&amp;source=images&amp;cd=&amp;cad=rja&amp;docid=H48mc_KPHdbXpM&amp;tbnid=cOrN5Gjg4eU1CM:&amp;ved=0CAUQjRw&amp;url=http://vida-descomplicada.blogspot.com/2012/08/tiques-e-toque.html&amp;ei=mgiuUaT-BafZ0QWlpYGwDQ&amp;bvm=bv.47244034,d.ZGU&amp;psig=AFQjCNHKG5JupASyN7fKnusFjFDMJfKZHw&amp;ust=1370443071964174" TargetMode="External"/><Relationship Id="rId1" Type="http://schemas.openxmlformats.org/officeDocument/2006/relationships/slideLayout" Target="../slideLayouts/slideLayout2.xml"/><Relationship Id="rId6" Type="http://schemas.openxmlformats.org/officeDocument/2006/relationships/hyperlink" Target="http://www.google.pt/url?sa=i&amp;rct=j&amp;q=sindrome+de+tourette&amp;source=images&amp;cd=&amp;cad=rja&amp;docid=djHhPGDfZKSSdM&amp;tbnid=YW540PoMfx6drM:&amp;ved=0CAUQjRw&amp;url=http://www.generacionsana.com/tag/sindrome-de-tourette/&amp;ei=DgmuUcrQJLSZ0AW0hoGADg&amp;bvm=bv.47244034,d.ZGU&amp;psig=AFQjCNHKG5JupASyN7fKnusFjFDMJfKZHw&amp;ust=1370443071964174" TargetMode="External"/><Relationship Id="rId5" Type="http://schemas.openxmlformats.org/officeDocument/2006/relationships/image" Target="../media/image12.jpeg"/><Relationship Id="rId4" Type="http://schemas.openxmlformats.org/officeDocument/2006/relationships/hyperlink" Target="http://www.google.pt/url?sa=i&amp;rct=j&amp;q=sindrome+de+tourette&amp;source=images&amp;cd=&amp;cad=rja&amp;docid=6zXTofia0poTlM&amp;tbnid=gaUbGbrJIlQDIM:&amp;ved=0CAUQjRw&amp;url=http://blogs.jovempan.uol.com.br/medicodefamilia/2013/02/&amp;ei=0AiuUfyBNO-N0wWftIHwDg&amp;bvm=bv.47244034,d.ZGU&amp;psig=AFQjCNHKG5JupASyN7fKnusFjFDMJfKZHw&amp;ust=137044307196417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9552" y="2348880"/>
            <a:ext cx="7772400" cy="1614041"/>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pt-PT" sz="7200" dirty="0" smtClean="0">
                <a:solidFill>
                  <a:schemeClr val="accent6">
                    <a:lumMod val="75000"/>
                  </a:schemeClr>
                </a:solidFill>
                <a:latin typeface="Chiller" pitchFamily="82" charset="0"/>
              </a:rPr>
              <a:t>Síndrome de Tourette</a:t>
            </a:r>
            <a:endParaRPr lang="pt-PT" sz="7200" dirty="0">
              <a:solidFill>
                <a:schemeClr val="accent6">
                  <a:lumMod val="75000"/>
                </a:schemeClr>
              </a:solidFill>
              <a:latin typeface="Chiller" pitchFamily="82" charset="0"/>
              <a:cs typeface="Cordia New" pitchFamily="34" charset="-34"/>
            </a:endParaRPr>
          </a:p>
        </p:txBody>
      </p:sp>
      <p:pic>
        <p:nvPicPr>
          <p:cNvPr id="11266" name="Picture 2" descr="http://3.bp.blogspot.com/-FPdGJN0dJhg/T4v8HZdEvvI/AAAAAAAAAv4/6XoH71OUg_0/s1600/tique+site.jpg">
            <a:hlinkClick r:id="rId2"/>
          </p:cNvPr>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4644008" y="3789040"/>
            <a:ext cx="4032448"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72" name="Picture 8" descr="http://www.interne.com.br/informativo/images/stories/1aiosoluco.jpg">
            <a:hlinkClick r:id="rId4"/>
          </p:cNvPr>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179512" y="332656"/>
            <a:ext cx="3960440"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74" name="Picture 10" descr="http://1.bp.blogspot.com/-UzlVJ1ItM0Q/ThiK87HUpmI/AAAAAAAAACk/ZQ2WVJ3vpR4/s1600/tourette.jpg">
            <a:hlinkClick r:id="rId6"/>
          </p:cNvPr>
          <p:cNvPicPr>
            <a:picLocks noChangeAspect="1" noChangeArrowheads="1"/>
          </p:cNvPicPr>
          <p:nvPr/>
        </p:nvPicPr>
        <p:blipFill>
          <a:blip r:embed="rId7" cstate="print">
            <a:duotone>
              <a:prstClr val="black"/>
              <a:srgbClr val="D9C3A5">
                <a:tint val="50000"/>
                <a:satMod val="180000"/>
              </a:srgbClr>
            </a:duotone>
          </a:blip>
          <a:srcRect/>
          <a:stretch>
            <a:fillRect/>
          </a:stretch>
        </p:blipFill>
        <p:spPr bwMode="auto">
          <a:xfrm>
            <a:off x="251521" y="3789040"/>
            <a:ext cx="3744416"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76" name="Picture 12" descr="http://1.bp.blogspot.com/_YkMvIMdZSks/TGdBV8vUiTI/AAAAAAAAABo/Heg5ISJ54s0/s1600/tictic.jpg">
            <a:hlinkClick r:id="rId8"/>
          </p:cNvPr>
          <p:cNvPicPr>
            <a:picLocks noChangeAspect="1" noChangeArrowheads="1"/>
          </p:cNvPicPr>
          <p:nvPr/>
        </p:nvPicPr>
        <p:blipFill>
          <a:blip r:embed="rId9" cstate="print">
            <a:duotone>
              <a:prstClr val="black"/>
              <a:srgbClr val="D9C3A5">
                <a:tint val="50000"/>
                <a:satMod val="180000"/>
              </a:srgbClr>
            </a:duotone>
          </a:blip>
          <a:srcRect/>
          <a:stretch>
            <a:fillRect/>
          </a:stretch>
        </p:blipFill>
        <p:spPr bwMode="auto">
          <a:xfrm>
            <a:off x="4644008" y="332656"/>
            <a:ext cx="4104456"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p:spPr>
        <p:txBody>
          <a:bodyPr>
            <a:normAutofit fontScale="90000"/>
          </a:bodyPr>
          <a:lstStyle/>
          <a:p>
            <a:pPr lvl="0"/>
            <a:r>
              <a:rPr lang="pt-PT" sz="4000" b="1" dirty="0" smtClean="0">
                <a:solidFill>
                  <a:schemeClr val="accent6">
                    <a:lumMod val="50000"/>
                  </a:schemeClr>
                </a:solidFill>
                <a:latin typeface="Chiller" pitchFamily="82" charset="0"/>
              </a:rPr>
              <a:t>Medicamentos: </a:t>
            </a:r>
            <a:r>
              <a:rPr lang="pt-PT" b="1" dirty="0" smtClean="0">
                <a:effectLst>
                  <a:outerShdw blurRad="38100" dist="38100" dir="2700000" algn="tl">
                    <a:srgbClr val="000000">
                      <a:alpha val="43137"/>
                    </a:srgbClr>
                  </a:outerShdw>
                </a:effectLst>
              </a:rPr>
              <a:t/>
            </a:r>
            <a:br>
              <a:rPr lang="pt-PT" b="1" dirty="0" smtClean="0">
                <a:effectLst>
                  <a:outerShdw blurRad="38100" dist="38100" dir="2700000" algn="tl">
                    <a:srgbClr val="000000">
                      <a:alpha val="43137"/>
                    </a:srgbClr>
                  </a:outerShdw>
                </a:effectLst>
              </a:rPr>
            </a:br>
            <a:endParaRPr lang="pt-PT" b="1" dirty="0">
              <a:effectLst>
                <a:outerShdw blurRad="38100" dist="38100" dir="2700000" algn="tl">
                  <a:srgbClr val="000000">
                    <a:alpha val="43137"/>
                  </a:srgbClr>
                </a:outerShdw>
              </a:effectLst>
            </a:endParaRPr>
          </a:p>
        </p:txBody>
      </p:sp>
      <p:pic>
        <p:nvPicPr>
          <p:cNvPr id="6" name="Picture 2" descr="http://www.disnagen.com/catalogo/imagenes/thumbnails/CLONIDINA_CLORHIDRATO_TAB_600x600.jpg">
            <a:hlinkClick r:id="rId2"/>
          </p:cNvPr>
          <p:cNvPicPr>
            <a:picLocks noChangeAspect="1" noChangeArrowheads="1"/>
          </p:cNvPicPr>
          <p:nvPr/>
        </p:nvPicPr>
        <p:blipFill>
          <a:blip r:embed="rId3" cstate="print"/>
          <a:srcRect/>
          <a:stretch>
            <a:fillRect/>
          </a:stretch>
        </p:blipFill>
        <p:spPr bwMode="auto">
          <a:xfrm>
            <a:off x="2970696" y="4776697"/>
            <a:ext cx="2160240" cy="18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508" name="Picture 4" descr="http://www.pesquisemedicamentos.com.br/uploads/_thumb/medicamentos/melleril%20sol%2050ml.jpg">
            <a:hlinkClick r:id="rId4"/>
          </p:cNvPr>
          <p:cNvPicPr>
            <a:picLocks noChangeAspect="1" noChangeArrowheads="1"/>
          </p:cNvPicPr>
          <p:nvPr/>
        </p:nvPicPr>
        <p:blipFill>
          <a:blip r:embed="rId5" cstate="print"/>
          <a:srcRect/>
          <a:stretch>
            <a:fillRect/>
          </a:stretch>
        </p:blipFill>
        <p:spPr bwMode="auto">
          <a:xfrm>
            <a:off x="890864" y="4779009"/>
            <a:ext cx="1800200" cy="18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522" name="Picture 18" descr="http://www.potts-law.com/images/stories/paxil.jpg">
            <a:hlinkClick r:id="rId6"/>
          </p:cNvPr>
          <p:cNvPicPr>
            <a:picLocks noChangeAspect="1" noChangeArrowheads="1"/>
          </p:cNvPicPr>
          <p:nvPr/>
        </p:nvPicPr>
        <p:blipFill>
          <a:blip r:embed="rId7" cstate="print"/>
          <a:srcRect/>
          <a:stretch>
            <a:fillRect/>
          </a:stretch>
        </p:blipFill>
        <p:spPr bwMode="auto">
          <a:xfrm>
            <a:off x="5508104" y="4746569"/>
            <a:ext cx="2396327" cy="1755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4" name="Diagrama 3"/>
          <p:cNvGraphicFramePr/>
          <p:nvPr>
            <p:extLst>
              <p:ext uri="{D42A27DB-BD31-4B8C-83A1-F6EECF244321}">
                <p14:modId xmlns:p14="http://schemas.microsoft.com/office/powerpoint/2010/main" val="2480694905"/>
              </p:ext>
            </p:extLst>
          </p:nvPr>
        </p:nvGraphicFramePr>
        <p:xfrm>
          <a:off x="755576" y="1124744"/>
          <a:ext cx="7776864" cy="3456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3600" b="1" dirty="0" smtClean="0">
                <a:solidFill>
                  <a:schemeClr val="accent6">
                    <a:lumMod val="50000"/>
                  </a:schemeClr>
                </a:solidFill>
                <a:latin typeface="Chiller" pitchFamily="82" charset="0"/>
              </a:rPr>
              <a:t>Aconselhamento psicológico:</a:t>
            </a:r>
            <a:endParaRPr lang="pt-PT" sz="3600" b="1" dirty="0">
              <a:solidFill>
                <a:schemeClr val="accent6">
                  <a:lumMod val="50000"/>
                </a:schemeClr>
              </a:solidFill>
              <a:latin typeface="Chiller" pitchFamily="82" charset="0"/>
            </a:endParaRPr>
          </a:p>
        </p:txBody>
      </p:sp>
      <p:sp>
        <p:nvSpPr>
          <p:cNvPr id="3" name="Marcador de Posição de Conteúdo 2"/>
          <p:cNvSpPr>
            <a:spLocks noGrp="1"/>
          </p:cNvSpPr>
          <p:nvPr>
            <p:ph idx="1"/>
          </p:nvPr>
        </p:nvSpPr>
        <p:spPr>
          <a:xfrm>
            <a:off x="457200" y="1600201"/>
            <a:ext cx="8229600" cy="1828800"/>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lstStyle/>
          <a:p>
            <a:pPr lvl="0">
              <a:buClr>
                <a:schemeClr val="accent6">
                  <a:lumMod val="50000"/>
                </a:schemeClr>
              </a:buClr>
            </a:pPr>
            <a:r>
              <a:rPr lang="pt-PT" sz="2400" dirty="0" smtClean="0">
                <a:latin typeface="Angsana New" pitchFamily="18" charset="-34"/>
                <a:cs typeface="Angsana New" pitchFamily="18" charset="-34"/>
              </a:rPr>
              <a:t>Stresse e ansiedade encontram-se para agravar tiques. </a:t>
            </a:r>
          </a:p>
          <a:p>
            <a:pPr lvl="0">
              <a:buClr>
                <a:schemeClr val="accent6">
                  <a:lumMod val="50000"/>
                </a:schemeClr>
              </a:buClr>
            </a:pPr>
            <a:r>
              <a:rPr lang="pt-PT" sz="2400" dirty="0" smtClean="0">
                <a:latin typeface="Angsana New" pitchFamily="18" charset="-34"/>
                <a:cs typeface="Angsana New" pitchFamily="18" charset="-34"/>
              </a:rPr>
              <a:t>Se necessário, o paciente é aconselhado por uma psiquiatra experiente para reduzir o stress psicológico. </a:t>
            </a:r>
          </a:p>
          <a:p>
            <a:pPr lvl="0">
              <a:buClr>
                <a:schemeClr val="accent6">
                  <a:lumMod val="50000"/>
                </a:schemeClr>
              </a:buClr>
            </a:pPr>
            <a:r>
              <a:rPr lang="pt-PT" sz="2400" dirty="0" smtClean="0">
                <a:latin typeface="Angsana New" pitchFamily="18" charset="-34"/>
                <a:cs typeface="Angsana New" pitchFamily="18" charset="-34"/>
              </a:rPr>
              <a:t>O Síndrome de Tourette em crianças muitas vezes é atenuado por aconselhamento.</a:t>
            </a:r>
          </a:p>
          <a:p>
            <a:endParaRPr lang="pt-PT" dirty="0"/>
          </a:p>
        </p:txBody>
      </p:sp>
      <p:pic>
        <p:nvPicPr>
          <p:cNvPr id="22530" name="Picture 2" descr="https://fbcdn-sphotos-f-a.akamaihd.net/hphotos-ak-prn1/65163_475378462503343_1438671609_n.jpg">
            <a:hlinkClick r:id="rId2"/>
          </p:cNvPr>
          <p:cNvPicPr>
            <a:picLocks noChangeAspect="1" noChangeArrowheads="1"/>
          </p:cNvPicPr>
          <p:nvPr/>
        </p:nvPicPr>
        <p:blipFill>
          <a:blip r:embed="rId3" cstate="print">
            <a:grayscl/>
          </a:blip>
          <a:srcRect/>
          <a:stretch>
            <a:fillRect/>
          </a:stretch>
        </p:blipFill>
        <p:spPr bwMode="auto">
          <a:xfrm>
            <a:off x="1979712" y="3717032"/>
            <a:ext cx="3240360" cy="2665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3600" b="1" dirty="0" smtClean="0">
                <a:solidFill>
                  <a:schemeClr val="accent6">
                    <a:lumMod val="50000"/>
                  </a:schemeClr>
                </a:solidFill>
                <a:latin typeface="Chiller" pitchFamily="82" charset="0"/>
              </a:rPr>
              <a:t>Terapias:</a:t>
            </a:r>
            <a:endParaRPr lang="pt-PT" sz="3600" b="1" dirty="0">
              <a:solidFill>
                <a:schemeClr val="accent6">
                  <a:lumMod val="50000"/>
                </a:schemeClr>
              </a:solidFill>
              <a:latin typeface="Chiller" pitchFamily="82" charset="0"/>
            </a:endParaRPr>
          </a:p>
        </p:txBody>
      </p:sp>
      <p:sp>
        <p:nvSpPr>
          <p:cNvPr id="3" name="Marcador de Posição de Conteúdo 2"/>
          <p:cNvSpPr>
            <a:spLocks noGrp="1"/>
          </p:cNvSpPr>
          <p:nvPr>
            <p:ph idx="1"/>
          </p:nvPr>
        </p:nvSpPr>
        <p:spPr>
          <a:xfrm>
            <a:off x="395536" y="1412777"/>
            <a:ext cx="8229600" cy="2592288"/>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lstStyle/>
          <a:p>
            <a:pPr lvl="0" algn="just">
              <a:buClr>
                <a:schemeClr val="accent6">
                  <a:lumMod val="50000"/>
                </a:schemeClr>
              </a:buClr>
            </a:pPr>
            <a:r>
              <a:rPr lang="pt-PT" sz="2400" dirty="0" smtClean="0">
                <a:latin typeface="Angsana New" pitchFamily="18" charset="-34"/>
                <a:cs typeface="Angsana New" pitchFamily="18" charset="-34"/>
              </a:rPr>
              <a:t>Os pacientes são ensinados a controlar seus tiques e monitorizar situações onde eles são agravados. </a:t>
            </a:r>
          </a:p>
          <a:p>
            <a:pPr lvl="0" algn="just">
              <a:buClr>
                <a:schemeClr val="accent6">
                  <a:lumMod val="50000"/>
                </a:schemeClr>
              </a:buClr>
            </a:pPr>
            <a:r>
              <a:rPr lang="pt-PT" sz="2400" dirty="0" smtClean="0">
                <a:latin typeface="Angsana New" pitchFamily="18" charset="-34"/>
                <a:cs typeface="Angsana New" pitchFamily="18" charset="-34"/>
              </a:rPr>
              <a:t>Eles são treinados  para reduzir os seus movimentos e verificar o uso de palavras profanas. </a:t>
            </a:r>
          </a:p>
          <a:p>
            <a:pPr lvl="0" algn="just">
              <a:buClr>
                <a:schemeClr val="accent6">
                  <a:lumMod val="50000"/>
                </a:schemeClr>
              </a:buClr>
            </a:pPr>
            <a:r>
              <a:rPr lang="pt-PT" sz="2400" dirty="0" smtClean="0">
                <a:latin typeface="Angsana New" pitchFamily="18" charset="-34"/>
                <a:cs typeface="Angsana New" pitchFamily="18" charset="-34"/>
              </a:rPr>
              <a:t>Eles também são ensinados  a observar o seu próprio monitoramento para o seu progresso.</a:t>
            </a:r>
          </a:p>
          <a:p>
            <a:pPr lvl="0" algn="just">
              <a:buClr>
                <a:schemeClr val="accent6">
                  <a:lumMod val="50000"/>
                </a:schemeClr>
              </a:buClr>
            </a:pPr>
            <a:r>
              <a:rPr lang="pt-PT" sz="2400" dirty="0" smtClean="0">
                <a:latin typeface="Angsana New" pitchFamily="18" charset="-34"/>
                <a:cs typeface="Angsana New" pitchFamily="18" charset="-34"/>
              </a:rPr>
              <a:t> Em alguns casos, actividades calmas são aconselhadas para acalmar a mente e curar os sintomas.</a:t>
            </a:r>
          </a:p>
          <a:p>
            <a:pPr>
              <a:buClr>
                <a:schemeClr val="accent3">
                  <a:lumMod val="75000"/>
                </a:schemeClr>
              </a:buClr>
            </a:pPr>
            <a:endParaRPr lang="pt-PT" dirty="0"/>
          </a:p>
        </p:txBody>
      </p:sp>
      <p:pic>
        <p:nvPicPr>
          <p:cNvPr id="23555" name="Picture 3" descr="C:\Users\Utilizador\Desktop\Imagem1.jpg"/>
          <p:cNvPicPr>
            <a:picLocks noChangeAspect="1" noChangeArrowheads="1"/>
          </p:cNvPicPr>
          <p:nvPr/>
        </p:nvPicPr>
        <p:blipFill>
          <a:blip r:embed="rId2" cstate="print"/>
          <a:srcRect/>
          <a:stretch>
            <a:fillRect/>
          </a:stretch>
        </p:blipFill>
        <p:spPr bwMode="auto">
          <a:xfrm>
            <a:off x="1835696" y="4221088"/>
            <a:ext cx="5195563" cy="194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hamada em forma de nuvem 7"/>
          <p:cNvSpPr/>
          <p:nvPr/>
        </p:nvSpPr>
        <p:spPr>
          <a:xfrm rot="1642820">
            <a:off x="7186253" y="4336660"/>
            <a:ext cx="678004" cy="720080"/>
          </a:xfrm>
          <a:prstGeom prst="cloudCallout">
            <a:avLst/>
          </a:prstGeom>
          <a:solidFill>
            <a:schemeClr val="accent6">
              <a:lumMod val="20000"/>
              <a:lumOff val="8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16632"/>
            <a:ext cx="8229600" cy="1143000"/>
          </a:xfrm>
        </p:spPr>
        <p:txBody>
          <a:bodyPr>
            <a:normAutofit/>
          </a:bodyPr>
          <a:lstStyle/>
          <a:p>
            <a:r>
              <a:rPr lang="pt-PT" sz="3600" b="1" dirty="0" smtClean="0">
                <a:solidFill>
                  <a:schemeClr val="accent6">
                    <a:lumMod val="50000"/>
                  </a:schemeClr>
                </a:solidFill>
                <a:latin typeface="Chiller" pitchFamily="82" charset="0"/>
              </a:rPr>
              <a:t>Pessoas famosas com </a:t>
            </a:r>
            <a:r>
              <a:rPr lang="pt-PT" sz="3600" b="1" dirty="0" smtClean="0">
                <a:solidFill>
                  <a:schemeClr val="accent6">
                    <a:lumMod val="50000"/>
                  </a:schemeClr>
                </a:solidFill>
                <a:latin typeface="Chiller" pitchFamily="82" charset="0"/>
              </a:rPr>
              <a:t>Síndrome </a:t>
            </a:r>
            <a:r>
              <a:rPr lang="pt-PT" sz="3600" b="1" dirty="0" smtClean="0">
                <a:solidFill>
                  <a:schemeClr val="accent6">
                    <a:lumMod val="50000"/>
                  </a:schemeClr>
                </a:solidFill>
                <a:latin typeface="Chiller" pitchFamily="82" charset="0"/>
              </a:rPr>
              <a:t>de Tourette:</a:t>
            </a:r>
            <a:endParaRPr lang="pt-PT" sz="3600" b="1" dirty="0">
              <a:solidFill>
                <a:schemeClr val="accent6">
                  <a:lumMod val="50000"/>
                </a:schemeClr>
              </a:solidFill>
              <a:latin typeface="Chiller" pitchFamily="82" charset="0"/>
            </a:endParaRPr>
          </a:p>
        </p:txBody>
      </p:sp>
      <p:sp>
        <p:nvSpPr>
          <p:cNvPr id="3" name="Marcador de Posição de Conteúdo 2"/>
          <p:cNvSpPr>
            <a:spLocks noGrp="1"/>
          </p:cNvSpPr>
          <p:nvPr>
            <p:ph idx="1"/>
          </p:nvPr>
        </p:nvSpPr>
        <p:spPr>
          <a:xfrm>
            <a:off x="1115616" y="4509120"/>
            <a:ext cx="2880320" cy="1024955"/>
          </a:xfrm>
        </p:spPr>
        <p:txBody>
          <a:bodyPr>
            <a:noAutofit/>
          </a:bodyPr>
          <a:lstStyle/>
          <a:p>
            <a:pPr>
              <a:buNone/>
            </a:pPr>
            <a:r>
              <a:rPr lang="pt-PT" sz="2000" dirty="0" smtClean="0">
                <a:latin typeface="Angsana New" pitchFamily="18" charset="-34"/>
                <a:cs typeface="Angsana New" pitchFamily="18" charset="-34"/>
              </a:rPr>
              <a:t>          </a:t>
            </a:r>
            <a:r>
              <a:rPr lang="pt-PT" sz="2200" dirty="0" smtClean="0">
                <a:latin typeface="Angsana New" pitchFamily="18" charset="-34"/>
                <a:cs typeface="Angsana New" pitchFamily="18" charset="-34"/>
              </a:rPr>
              <a:t>Timothy Matthew Howard, mais conhecido, como, Tim Howard, guarda - redes e ex. jogador de futebol.</a:t>
            </a:r>
            <a:endParaRPr lang="pt-PT" sz="2200" dirty="0">
              <a:latin typeface="Angsana New" pitchFamily="18" charset="-34"/>
              <a:cs typeface="Angsana New" pitchFamily="18" charset="-34"/>
            </a:endParaRPr>
          </a:p>
        </p:txBody>
      </p:sp>
      <p:pic>
        <p:nvPicPr>
          <p:cNvPr id="24578" name="Picture 2" descr="http://pt.fifa.com/imgml/tournament/worldcup2010/players/xl/178420.png">
            <a:hlinkClick r:id="rId2"/>
          </p:cNvPr>
          <p:cNvPicPr>
            <a:picLocks noChangeAspect="1" noChangeArrowheads="1"/>
          </p:cNvPicPr>
          <p:nvPr/>
        </p:nvPicPr>
        <p:blipFill>
          <a:blip r:embed="rId3" cstate="print"/>
          <a:srcRect/>
          <a:stretch>
            <a:fillRect/>
          </a:stretch>
        </p:blipFill>
        <p:spPr bwMode="auto">
          <a:xfrm>
            <a:off x="1314450" y="1412776"/>
            <a:ext cx="2376339"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580" name="Picture 4" descr="http://bryansargent.files.wordpress.com/2010/06/eisenreich.jpg">
            <a:hlinkClick r:id="rId4"/>
          </p:cNvPr>
          <p:cNvPicPr>
            <a:picLocks noChangeAspect="1" noChangeArrowheads="1"/>
          </p:cNvPicPr>
          <p:nvPr/>
        </p:nvPicPr>
        <p:blipFill>
          <a:blip r:embed="rId5" cstate="print"/>
          <a:srcRect/>
          <a:stretch>
            <a:fillRect/>
          </a:stretch>
        </p:blipFill>
        <p:spPr bwMode="auto">
          <a:xfrm>
            <a:off x="5076056" y="1389956"/>
            <a:ext cx="2376264"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Marcador de Posição de Conteúdo 2"/>
          <p:cNvSpPr txBox="1">
            <a:spLocks/>
          </p:cNvSpPr>
          <p:nvPr/>
        </p:nvSpPr>
        <p:spPr>
          <a:xfrm>
            <a:off x="2915816" y="4653136"/>
            <a:ext cx="2376264" cy="102495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PT" sz="1400" b="0" i="0" u="none" strike="noStrike" kern="1200" cap="none" spc="0" normalizeH="0" baseline="0" noProof="0" dirty="0">
              <a:ln>
                <a:noFill/>
              </a:ln>
              <a:solidFill>
                <a:schemeClr val="tx1"/>
              </a:solidFill>
              <a:effectLst/>
              <a:uLnTx/>
              <a:uFillTx/>
              <a:latin typeface="Angsana New" pitchFamily="18" charset="-34"/>
              <a:ea typeface="+mn-ea"/>
              <a:cs typeface="Angsana New" pitchFamily="18" charset="-34"/>
            </a:endParaRPr>
          </a:p>
        </p:txBody>
      </p:sp>
      <p:sp>
        <p:nvSpPr>
          <p:cNvPr id="8" name="Rectângulo 7"/>
          <p:cNvSpPr/>
          <p:nvPr/>
        </p:nvSpPr>
        <p:spPr>
          <a:xfrm>
            <a:off x="5076056" y="4437112"/>
            <a:ext cx="2520280" cy="1785104"/>
          </a:xfrm>
          <a:prstGeom prst="rect">
            <a:avLst/>
          </a:prstGeom>
        </p:spPr>
        <p:txBody>
          <a:bodyPr wrap="square">
            <a:spAutoFit/>
          </a:bodyPr>
          <a:lstStyle/>
          <a:p>
            <a:r>
              <a:rPr lang="pt-PT" sz="2200" dirty="0" smtClean="0">
                <a:latin typeface="Angsana New" pitchFamily="18" charset="-34"/>
                <a:cs typeface="Angsana New" pitchFamily="18" charset="-34"/>
              </a:rPr>
              <a:t>James Michael Eisenreich, mais conhecido como Jim Eisenreich, é um ex-jogador profissional de beisebol norte-americano</a:t>
            </a:r>
            <a:endParaRPr lang="pt-PT" sz="2200" dirty="0">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229600" cy="1143000"/>
          </a:xfrm>
        </p:spPr>
        <p:txBody>
          <a:bodyPr>
            <a:normAutofit/>
          </a:bodyPr>
          <a:lstStyle/>
          <a:p>
            <a:r>
              <a:rPr lang="pt-PT" sz="3600" b="1" dirty="0" smtClean="0">
                <a:solidFill>
                  <a:schemeClr val="accent6">
                    <a:lumMod val="50000"/>
                  </a:schemeClr>
                </a:solidFill>
                <a:latin typeface="Chiller" pitchFamily="82" charset="0"/>
                <a:cs typeface="Angsana New" pitchFamily="18" charset="-34"/>
              </a:rPr>
              <a:t> Trailer do filme :  “ </a:t>
            </a:r>
            <a:r>
              <a:rPr lang="pt-PT" sz="3600" b="1" dirty="0" smtClean="0">
                <a:solidFill>
                  <a:schemeClr val="accent6">
                    <a:lumMod val="50000"/>
                  </a:schemeClr>
                </a:solidFill>
                <a:latin typeface="Chiller" pitchFamily="82" charset="0"/>
                <a:cs typeface="Angsana New" pitchFamily="18" charset="-34"/>
              </a:rPr>
              <a:t>O </a:t>
            </a:r>
            <a:r>
              <a:rPr lang="pt-PT" sz="3600" b="1" dirty="0">
                <a:solidFill>
                  <a:schemeClr val="accent6">
                    <a:lumMod val="50000"/>
                  </a:schemeClr>
                </a:solidFill>
                <a:latin typeface="Chiller" pitchFamily="82" charset="0"/>
                <a:cs typeface="Angsana New" pitchFamily="18" charset="-34"/>
              </a:rPr>
              <a:t>L</a:t>
            </a:r>
            <a:r>
              <a:rPr lang="pt-PT" sz="3600" b="1" dirty="0" smtClean="0">
                <a:solidFill>
                  <a:schemeClr val="accent6">
                    <a:lumMod val="50000"/>
                  </a:schemeClr>
                </a:solidFill>
                <a:latin typeface="Chiller" pitchFamily="82" charset="0"/>
                <a:cs typeface="Angsana New" pitchFamily="18" charset="-34"/>
              </a:rPr>
              <a:t>íder </a:t>
            </a:r>
            <a:r>
              <a:rPr lang="pt-PT" sz="3600" b="1" dirty="0" smtClean="0">
                <a:solidFill>
                  <a:schemeClr val="accent6">
                    <a:lumMod val="50000"/>
                  </a:schemeClr>
                </a:solidFill>
                <a:latin typeface="Chiller" pitchFamily="82" charset="0"/>
                <a:cs typeface="Angsana New" pitchFamily="18" charset="-34"/>
              </a:rPr>
              <a:t>da </a:t>
            </a:r>
            <a:r>
              <a:rPr lang="pt-PT" sz="3600" b="1" dirty="0" smtClean="0">
                <a:solidFill>
                  <a:schemeClr val="accent6">
                    <a:lumMod val="50000"/>
                  </a:schemeClr>
                </a:solidFill>
                <a:latin typeface="Chiller" pitchFamily="82" charset="0"/>
                <a:cs typeface="Angsana New" pitchFamily="18" charset="-34"/>
              </a:rPr>
              <a:t>Classe</a:t>
            </a:r>
            <a:r>
              <a:rPr lang="pt-PT" sz="3600" b="1" dirty="0" smtClean="0">
                <a:solidFill>
                  <a:schemeClr val="accent6">
                    <a:lumMod val="50000"/>
                  </a:schemeClr>
                </a:solidFill>
                <a:latin typeface="Chiller" pitchFamily="82" charset="0"/>
                <a:cs typeface="Angsana New" pitchFamily="18" charset="-34"/>
              </a:rPr>
              <a:t>”</a:t>
            </a:r>
            <a:endParaRPr lang="pt-PT" sz="3600" b="1" dirty="0">
              <a:solidFill>
                <a:schemeClr val="accent6">
                  <a:lumMod val="50000"/>
                </a:schemeClr>
              </a:solidFill>
              <a:latin typeface="Chiller" pitchFamily="82" charset="0"/>
              <a:cs typeface="Angsana New" pitchFamily="18" charset="-34"/>
            </a:endParaRPr>
          </a:p>
        </p:txBody>
      </p:sp>
      <p:pic>
        <p:nvPicPr>
          <p:cNvPr id="4" name="Trailer Primeiro da Classe.mp4">
            <a:hlinkClick r:id="" action="ppaction://media"/>
          </p:cNvPr>
          <p:cNvPicPr>
            <a:picLocks noGrp="1" noRot="1" noChangeAspect="1"/>
          </p:cNvPicPr>
          <p:nvPr>
            <p:ph idx="1"/>
            <a:videoFile r:link="rId1"/>
          </p:nvPr>
        </p:nvPicPr>
        <p:blipFill>
          <a:blip r:embed="rId3" cstate="print"/>
          <a:stretch>
            <a:fillRect/>
          </a:stretch>
        </p:blipFill>
        <p:spPr>
          <a:xfrm>
            <a:off x="467544" y="1412776"/>
            <a:ext cx="8352928" cy="51125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3600" b="1" dirty="0" smtClean="0">
                <a:solidFill>
                  <a:schemeClr val="accent6">
                    <a:lumMod val="50000"/>
                  </a:schemeClr>
                </a:solidFill>
                <a:latin typeface="Chiller" pitchFamily="82" charset="0"/>
              </a:rPr>
              <a:t>Documentário sobre a “ Síndrome de Tourette( parte 1)”:</a:t>
            </a:r>
            <a:endParaRPr lang="pt-PT" sz="3600" b="1" dirty="0">
              <a:solidFill>
                <a:schemeClr val="accent6">
                  <a:lumMod val="50000"/>
                </a:schemeClr>
              </a:solidFill>
              <a:latin typeface="Chiller" pitchFamily="82" charset="0"/>
            </a:endParaRPr>
          </a:p>
        </p:txBody>
      </p:sp>
      <p:pic>
        <p:nvPicPr>
          <p:cNvPr id="4" name="Sndrome de Tourette 1.mp4">
            <a:hlinkClick r:id="" action="ppaction://media"/>
          </p:cNvPr>
          <p:cNvPicPr>
            <a:picLocks noGrp="1" noRot="1" noChangeAspect="1"/>
          </p:cNvPicPr>
          <p:nvPr>
            <p:ph idx="1"/>
            <a:videoFile r:link="rId1"/>
          </p:nvPr>
        </p:nvPicPr>
        <p:blipFill>
          <a:blip r:embed="rId3" cstate="print"/>
          <a:stretch>
            <a:fillRect/>
          </a:stretch>
        </p:blipFill>
        <p:spPr>
          <a:xfrm>
            <a:off x="395536" y="1324106"/>
            <a:ext cx="8424936" cy="52012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27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60648"/>
            <a:ext cx="9036496" cy="1143000"/>
          </a:xfrm>
        </p:spPr>
        <p:txBody>
          <a:bodyPr>
            <a:normAutofit/>
          </a:bodyPr>
          <a:lstStyle/>
          <a:p>
            <a:r>
              <a:rPr lang="pt-PT" sz="3600" b="1" dirty="0" smtClean="0">
                <a:solidFill>
                  <a:schemeClr val="accent6">
                    <a:lumMod val="50000"/>
                  </a:schemeClr>
                </a:solidFill>
                <a:latin typeface="Chiller" pitchFamily="82" charset="0"/>
              </a:rPr>
              <a:t>Documentário sobre a “ Síndrome de Tourette( parte 2)”:</a:t>
            </a:r>
            <a:endParaRPr lang="pt-PT" sz="3600" b="1" dirty="0"/>
          </a:p>
        </p:txBody>
      </p:sp>
      <p:pic>
        <p:nvPicPr>
          <p:cNvPr id="4" name="Sndrome de Tourettepart 2.mp4">
            <a:hlinkClick r:id="" action="ppaction://media"/>
          </p:cNvPr>
          <p:cNvPicPr>
            <a:picLocks noGrp="1" noRot="1" noChangeAspect="1"/>
          </p:cNvPicPr>
          <p:nvPr>
            <p:ph idx="1"/>
            <a:videoFile r:link="rId1"/>
          </p:nvPr>
        </p:nvPicPr>
        <p:blipFill>
          <a:blip r:embed="rId3" cstate="print"/>
          <a:stretch>
            <a:fillRect/>
          </a:stretch>
        </p:blipFill>
        <p:spPr>
          <a:xfrm>
            <a:off x="323528" y="1268760"/>
            <a:ext cx="8496944" cy="52745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69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74638"/>
            <a:ext cx="8856984" cy="1143000"/>
          </a:xfrm>
        </p:spPr>
        <p:txBody>
          <a:bodyPr>
            <a:normAutofit/>
          </a:bodyPr>
          <a:lstStyle/>
          <a:p>
            <a:r>
              <a:rPr lang="pt-PT" sz="3600" b="1" dirty="0" smtClean="0">
                <a:solidFill>
                  <a:schemeClr val="accent6">
                    <a:lumMod val="50000"/>
                  </a:schemeClr>
                </a:solidFill>
                <a:latin typeface="Chiller" pitchFamily="82" charset="0"/>
              </a:rPr>
              <a:t>Documentário sobre a “ Síndrome de Tourette( parte 3)”:</a:t>
            </a:r>
            <a:endParaRPr lang="pt-PT" sz="3600" dirty="0"/>
          </a:p>
        </p:txBody>
      </p:sp>
      <p:pic>
        <p:nvPicPr>
          <p:cNvPr id="4" name="Sndrome de Tourette - Part 3.mp4">
            <a:hlinkClick r:id="" action="ppaction://media"/>
          </p:cNvPr>
          <p:cNvPicPr>
            <a:picLocks noGrp="1" noRot="1" noChangeAspect="1"/>
          </p:cNvPicPr>
          <p:nvPr>
            <p:ph idx="1"/>
            <a:videoFile r:link="rId1"/>
          </p:nvPr>
        </p:nvPicPr>
        <p:blipFill>
          <a:blip r:embed="rId3" cstate="print"/>
          <a:stretch>
            <a:fillRect/>
          </a:stretch>
        </p:blipFill>
        <p:spPr>
          <a:xfrm>
            <a:off x="323528" y="1340768"/>
            <a:ext cx="8568952" cy="52565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04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solidFill>
                  <a:schemeClr val="accent6">
                    <a:lumMod val="50000"/>
                  </a:schemeClr>
                </a:solidFill>
                <a:latin typeface="Chiller" pitchFamily="82" charset="0"/>
              </a:rPr>
              <a:t>Trabalho elaborado por:</a:t>
            </a:r>
            <a:endParaRPr lang="pt-PT" b="1" dirty="0">
              <a:solidFill>
                <a:schemeClr val="accent6">
                  <a:lumMod val="50000"/>
                </a:schemeClr>
              </a:solidFill>
              <a:latin typeface="Chiller" pitchFamily="82" charset="0"/>
            </a:endParaRPr>
          </a:p>
        </p:txBody>
      </p:sp>
      <p:sp>
        <p:nvSpPr>
          <p:cNvPr id="3" name="Marcador de Posição de Conteúdo 2"/>
          <p:cNvSpPr>
            <a:spLocks noGrp="1"/>
          </p:cNvSpPr>
          <p:nvPr>
            <p:ph idx="1"/>
          </p:nvPr>
        </p:nvSpPr>
        <p:spPr>
          <a:xfrm rot="20828111">
            <a:off x="513832" y="1472677"/>
            <a:ext cx="8229600" cy="4525963"/>
          </a:xfrm>
        </p:spPr>
        <p:txBody>
          <a:bodyPr>
            <a:normAutofit/>
          </a:bodyPr>
          <a:lstStyle/>
          <a:p>
            <a:pPr>
              <a:buNone/>
            </a:pPr>
            <a:r>
              <a:rPr lang="pt-PT" sz="2800" b="1" dirty="0" smtClean="0">
                <a:solidFill>
                  <a:schemeClr val="accent6">
                    <a:lumMod val="75000"/>
                  </a:schemeClr>
                </a:solidFill>
                <a:latin typeface="Chiller" pitchFamily="82" charset="0"/>
                <a:cs typeface="Angsana New" pitchFamily="18" charset="-34"/>
              </a:rPr>
              <a:t>Sandra Daniela Santos Silva Nº27 12º J</a:t>
            </a:r>
            <a:endParaRPr lang="pt-PT" sz="2800" b="1" dirty="0">
              <a:solidFill>
                <a:schemeClr val="accent6">
                  <a:lumMod val="75000"/>
                </a:schemeClr>
              </a:solidFill>
              <a:latin typeface="Chiller" pitchFamily="82" charset="0"/>
              <a:cs typeface="Angsana New" pitchFamily="18" charset="-34"/>
            </a:endParaRPr>
          </a:p>
        </p:txBody>
      </p:sp>
      <p:pic>
        <p:nvPicPr>
          <p:cNvPr id="25602" name="Picture 2" descr="https://fbcdn-sphotos-d-a.akamaihd.net/hphotos-ak-frc3/294918_320884294657512_2094377480_n.jpg"/>
          <p:cNvPicPr>
            <a:picLocks noChangeAspect="1" noChangeArrowheads="1"/>
          </p:cNvPicPr>
          <p:nvPr/>
        </p:nvPicPr>
        <p:blipFill>
          <a:blip r:embed="rId2" cstate="print"/>
          <a:srcRect/>
          <a:stretch>
            <a:fillRect/>
          </a:stretch>
        </p:blipFill>
        <p:spPr bwMode="auto">
          <a:xfrm>
            <a:off x="5292080" y="1844824"/>
            <a:ext cx="2880320" cy="4128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06" name="Picture 6" descr="https://fbcdn-sphotos-a-a.akamaihd.net/hphotos-ak-frc3/382433_320885541324054_1395566092_n.jpg"/>
          <p:cNvPicPr>
            <a:picLocks noChangeAspect="1" noChangeArrowheads="1"/>
          </p:cNvPicPr>
          <p:nvPr/>
        </p:nvPicPr>
        <p:blipFill>
          <a:blip r:embed="rId3" cstate="print"/>
          <a:srcRect/>
          <a:stretch>
            <a:fillRect/>
          </a:stretch>
        </p:blipFill>
        <p:spPr bwMode="auto">
          <a:xfrm>
            <a:off x="1115616" y="2996952"/>
            <a:ext cx="3840425"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0"/>
            <a:ext cx="8229600" cy="1143000"/>
          </a:xfrm>
          <a:ln>
            <a:noFill/>
          </a:ln>
        </p:spPr>
        <p:txBody>
          <a:bodyPr>
            <a:normAutofit/>
          </a:bodyPr>
          <a:lstStyle/>
          <a:p>
            <a:r>
              <a:rPr lang="pt-PT" sz="3600" b="1" dirty="0" smtClean="0">
                <a:solidFill>
                  <a:schemeClr val="accent6">
                    <a:lumMod val="50000"/>
                  </a:schemeClr>
                </a:solidFill>
                <a:latin typeface="Chiller" pitchFamily="82" charset="0"/>
              </a:rPr>
              <a:t>O que é a síndrome de Tourette?</a:t>
            </a:r>
            <a:endParaRPr lang="pt-PT" sz="3600" b="1" dirty="0">
              <a:solidFill>
                <a:schemeClr val="accent6">
                  <a:lumMod val="50000"/>
                </a:schemeClr>
              </a:solidFill>
              <a:latin typeface="Chiller" pitchFamily="82" charset="0"/>
            </a:endParaRPr>
          </a:p>
        </p:txBody>
      </p:sp>
      <p:sp>
        <p:nvSpPr>
          <p:cNvPr id="3" name="Marcador de Posição de Conteúdo 2"/>
          <p:cNvSpPr>
            <a:spLocks noGrp="1"/>
          </p:cNvSpPr>
          <p:nvPr>
            <p:ph idx="1"/>
          </p:nvPr>
        </p:nvSpPr>
        <p:spPr>
          <a:xfrm>
            <a:off x="467544" y="1700808"/>
            <a:ext cx="8229600" cy="4525963"/>
          </a:xfrm>
        </p:spPr>
        <p:txBody>
          <a:bodyPr>
            <a:normAutofit/>
          </a:bodyPr>
          <a:lstStyle/>
          <a:p>
            <a:pPr algn="just">
              <a:buNone/>
            </a:pPr>
            <a:r>
              <a:rPr lang="pt-PT" sz="2400" dirty="0" smtClean="0">
                <a:latin typeface="Arabic Typesetting" pitchFamily="66" charset="-78"/>
                <a:cs typeface="Arabic Typesetting" pitchFamily="66" charset="-78"/>
              </a:rPr>
              <a:t>     </a:t>
            </a:r>
            <a:r>
              <a:rPr lang="pt-PT" sz="2400" dirty="0" smtClean="0">
                <a:latin typeface="Angsana New" pitchFamily="18" charset="-34"/>
                <a:cs typeface="Angsana New" pitchFamily="18" charset="-34"/>
              </a:rPr>
              <a:t>A </a:t>
            </a:r>
            <a:r>
              <a:rPr lang="pt-PT" sz="2400" b="1" dirty="0" smtClean="0">
                <a:solidFill>
                  <a:schemeClr val="accent6">
                    <a:lumMod val="75000"/>
                  </a:schemeClr>
                </a:solidFill>
                <a:latin typeface="Angsana New" pitchFamily="18" charset="-34"/>
                <a:cs typeface="Angsana New" pitchFamily="18" charset="-34"/>
              </a:rPr>
              <a:t>síndrome de Tourette</a:t>
            </a:r>
            <a:r>
              <a:rPr lang="pt-PT" sz="2400" dirty="0" smtClean="0">
                <a:latin typeface="Angsana New" pitchFamily="18" charset="-34"/>
                <a:cs typeface="Angsana New" pitchFamily="18" charset="-34"/>
              </a:rPr>
              <a:t> ou </a:t>
            </a:r>
            <a:r>
              <a:rPr lang="pt-PT" sz="2400" b="1" dirty="0" smtClean="0">
                <a:solidFill>
                  <a:schemeClr val="accent6">
                    <a:lumMod val="75000"/>
                  </a:schemeClr>
                </a:solidFill>
                <a:latin typeface="Angsana New" pitchFamily="18" charset="-34"/>
                <a:cs typeface="Angsana New" pitchFamily="18" charset="-34"/>
              </a:rPr>
              <a:t>síndrome de la Tourette</a:t>
            </a:r>
            <a:r>
              <a:rPr lang="pt-PT" sz="2400" dirty="0" smtClean="0">
                <a:latin typeface="Angsana New" pitchFamily="18" charset="-34"/>
                <a:cs typeface="Angsana New" pitchFamily="18" charset="-34"/>
              </a:rPr>
              <a:t>, também referida como</a:t>
            </a:r>
            <a:r>
              <a:rPr lang="pt-PT" sz="2400" dirty="0" smtClean="0">
                <a:solidFill>
                  <a:schemeClr val="accent6">
                    <a:lumMod val="75000"/>
                  </a:schemeClr>
                </a:solidFill>
                <a:latin typeface="Angsana New" pitchFamily="18" charset="-34"/>
                <a:cs typeface="Angsana New" pitchFamily="18" charset="-34"/>
              </a:rPr>
              <a:t> </a:t>
            </a:r>
            <a:r>
              <a:rPr lang="pt-PT" sz="2400" b="1" dirty="0" smtClean="0">
                <a:solidFill>
                  <a:schemeClr val="accent6">
                    <a:lumMod val="75000"/>
                  </a:schemeClr>
                </a:solidFill>
                <a:latin typeface="Angsana New" pitchFamily="18" charset="-34"/>
                <a:cs typeface="Angsana New" pitchFamily="18" charset="-34"/>
              </a:rPr>
              <a:t>SGT</a:t>
            </a:r>
            <a:r>
              <a:rPr lang="pt-PT" sz="2400" dirty="0" smtClean="0">
                <a:solidFill>
                  <a:schemeClr val="accent6">
                    <a:lumMod val="75000"/>
                  </a:schemeClr>
                </a:solidFill>
                <a:latin typeface="Angsana New" pitchFamily="18" charset="-34"/>
                <a:cs typeface="Angsana New" pitchFamily="18" charset="-34"/>
              </a:rPr>
              <a:t> </a:t>
            </a:r>
            <a:r>
              <a:rPr lang="pt-PT" sz="2400" dirty="0" smtClean="0">
                <a:latin typeface="Angsana New" pitchFamily="18" charset="-34"/>
                <a:cs typeface="Angsana New" pitchFamily="18" charset="-34"/>
              </a:rPr>
              <a:t>ou </a:t>
            </a:r>
            <a:r>
              <a:rPr lang="pt-PT" sz="2400" b="1" dirty="0" smtClean="0">
                <a:solidFill>
                  <a:schemeClr val="accent6">
                    <a:lumMod val="75000"/>
                  </a:schemeClr>
                </a:solidFill>
                <a:latin typeface="Angsana New" pitchFamily="18" charset="-34"/>
                <a:cs typeface="Angsana New" pitchFamily="18" charset="-34"/>
              </a:rPr>
              <a:t>ST</a:t>
            </a:r>
            <a:r>
              <a:rPr lang="pt-PT" sz="2400" dirty="0" smtClean="0">
                <a:latin typeface="Angsana New" pitchFamily="18" charset="-34"/>
                <a:cs typeface="Angsana New" pitchFamily="18" charset="-34"/>
              </a:rPr>
              <a:t>, é uma desordem neurológica ou neuroquímica caracterizada por tiques, reações rápidas, movimentos repentinos (espasmos) ou vocalizações que ocorre repetidamente da mesma maneira com considerável frequência. </a:t>
            </a:r>
            <a:endParaRPr lang="pt-PT" sz="2400" dirty="0">
              <a:latin typeface="Angsana New" pitchFamily="18" charset="-34"/>
              <a:cs typeface="Angsana New" pitchFamily="18" charset="-34"/>
            </a:endParaRPr>
          </a:p>
        </p:txBody>
      </p:sp>
      <p:pic>
        <p:nvPicPr>
          <p:cNvPr id="14349" name="Picture 13" descr="http://2.bp.blogspot.com/_Q0L_Zsy-JvE/SxFmwllAacI/AAAAAAAABVk/RG5OjwlwiEI/s400/pisca.gif">
            <a:hlinkClick r:id="rId2"/>
          </p:cNvPr>
          <p:cNvPicPr>
            <a:picLocks noChangeAspect="1" noChangeArrowheads="1"/>
          </p:cNvPicPr>
          <p:nvPr/>
        </p:nvPicPr>
        <p:blipFill>
          <a:blip r:embed="rId3" cstate="print"/>
          <a:srcRect/>
          <a:stretch>
            <a:fillRect/>
          </a:stretch>
        </p:blipFill>
        <p:spPr bwMode="auto">
          <a:xfrm>
            <a:off x="2915816" y="3733182"/>
            <a:ext cx="2880320" cy="2000074"/>
          </a:xfrm>
          <a:prstGeom prst="rect">
            <a:avLst/>
          </a:prstGeom>
          <a:ln>
            <a:noFill/>
          </a:ln>
          <a:effectLst>
            <a:outerShdw blurRad="292100" dist="139700" dir="2700000" algn="tl" rotWithShape="0">
              <a:srgbClr val="333333">
                <a:alpha val="65000"/>
              </a:srgbClr>
            </a:outerShdw>
          </a:effectLst>
        </p:spPr>
      </p:pic>
      <p:sp>
        <p:nvSpPr>
          <p:cNvPr id="5" name="Seta para baixo 4"/>
          <p:cNvSpPr/>
          <p:nvPr/>
        </p:nvSpPr>
        <p:spPr>
          <a:xfrm>
            <a:off x="3635896" y="1052736"/>
            <a:ext cx="504056" cy="504056"/>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pt-P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67544" y="1196752"/>
            <a:ext cx="8229600" cy="4525963"/>
          </a:xfrm>
        </p:spPr>
        <p:txBody>
          <a:bodyPr>
            <a:normAutofit/>
          </a:bodyPr>
          <a:lstStyle/>
          <a:p>
            <a:pPr algn="just">
              <a:buClr>
                <a:schemeClr val="accent6">
                  <a:lumMod val="50000"/>
                </a:schemeClr>
              </a:buClr>
            </a:pPr>
            <a:r>
              <a:rPr lang="pt-PT" sz="2400" dirty="0">
                <a:latin typeface="Angsana New" pitchFamily="18" charset="-34"/>
                <a:cs typeface="Angsana New" pitchFamily="18" charset="-34"/>
              </a:rPr>
              <a:t>O início da síndrome, geralmente, manifesta-se na infância ou juventude, eventualmente atingindo estágios classificados como crónicos. Porém, no decorrer da vida adulta, frequentemente, os sintomas vão aos poucos se amenizando e diminuindo. </a:t>
            </a:r>
          </a:p>
          <a:p>
            <a:pPr algn="just">
              <a:buClr>
                <a:schemeClr val="accent6">
                  <a:lumMod val="50000"/>
                </a:schemeClr>
              </a:buClr>
            </a:pPr>
            <a:r>
              <a:rPr lang="pt-PT" sz="2400" dirty="0" smtClean="0">
                <a:latin typeface="Angsana New" pitchFamily="18" charset="-34"/>
                <a:cs typeface="Angsana New" pitchFamily="18" charset="-34"/>
              </a:rPr>
              <a:t>Mesmo </a:t>
            </a:r>
            <a:r>
              <a:rPr lang="pt-PT" sz="2400" dirty="0">
                <a:latin typeface="Angsana New" pitchFamily="18" charset="-34"/>
                <a:cs typeface="Angsana New" pitchFamily="18" charset="-34"/>
              </a:rPr>
              <a:t>assim, até hoje ainda não foi encontrada uma cura para a Tourette. </a:t>
            </a:r>
          </a:p>
        </p:txBody>
      </p:sp>
      <p:pic>
        <p:nvPicPr>
          <p:cNvPr id="15366" name="Picture 6" descr="http://3.bp.blogspot.com/-c0JWvfbMXDo/TtudTiX8P_I/AAAAAAAAFQY/JEcDgg3VnHc/s1600/raiva.jpg">
            <a:hlinkClick r:id="rId2"/>
          </p:cNvPr>
          <p:cNvPicPr>
            <a:picLocks noChangeAspect="1" noChangeArrowheads="1"/>
          </p:cNvPicPr>
          <p:nvPr/>
        </p:nvPicPr>
        <p:blipFill>
          <a:blip r:embed="rId3" cstate="print"/>
          <a:srcRect/>
          <a:stretch>
            <a:fillRect/>
          </a:stretch>
        </p:blipFill>
        <p:spPr bwMode="auto">
          <a:xfrm>
            <a:off x="755576" y="3717032"/>
            <a:ext cx="3312368" cy="2894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370" name="Picture 10" descr="http://t2.gstatic.com/images?q=tbn:ANd9GcTo8BKNqHnT5F2SaQ0II348BuE37nsTOEc50MJX36_w_76BBNgV">
            <a:hlinkClick r:id="rId4"/>
          </p:cNvPr>
          <p:cNvPicPr>
            <a:picLocks noChangeAspect="1" noChangeArrowheads="1"/>
          </p:cNvPicPr>
          <p:nvPr/>
        </p:nvPicPr>
        <p:blipFill>
          <a:blip r:embed="rId5" cstate="print"/>
          <a:srcRect/>
          <a:stretch>
            <a:fillRect/>
          </a:stretch>
        </p:blipFill>
        <p:spPr bwMode="auto">
          <a:xfrm>
            <a:off x="4211960" y="3717032"/>
            <a:ext cx="4032448" cy="2915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ítulo 1"/>
          <p:cNvSpPr>
            <a:spLocks noGrp="1"/>
          </p:cNvSpPr>
          <p:nvPr>
            <p:ph type="title"/>
          </p:nvPr>
        </p:nvSpPr>
        <p:spPr>
          <a:xfrm>
            <a:off x="467544" y="0"/>
            <a:ext cx="8229600" cy="1143000"/>
          </a:xfrm>
        </p:spPr>
        <p:txBody>
          <a:bodyPr>
            <a:normAutofit/>
          </a:bodyPr>
          <a:lstStyle/>
          <a:p>
            <a:r>
              <a:rPr lang="pt-PT" sz="3600" b="1" dirty="0" smtClean="0">
                <a:solidFill>
                  <a:schemeClr val="accent6">
                    <a:lumMod val="50000"/>
                  </a:schemeClr>
                </a:solidFill>
                <a:latin typeface="Chiller" pitchFamily="82" charset="0"/>
              </a:rPr>
              <a:t>Características da doença:</a:t>
            </a:r>
            <a:endParaRPr lang="pt-PT" sz="3600" b="1" dirty="0">
              <a:solidFill>
                <a:schemeClr val="accent6">
                  <a:lumMod val="50000"/>
                </a:schemeClr>
              </a:solidFill>
              <a:latin typeface="Chiller"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251520" y="260648"/>
            <a:ext cx="8229600" cy="4525963"/>
          </a:xfrm>
        </p:spPr>
        <p:txBody>
          <a:bodyPr>
            <a:noAutofit/>
          </a:bodyPr>
          <a:lstStyle/>
          <a:p>
            <a:pPr algn="just">
              <a:buClr>
                <a:schemeClr val="accent6">
                  <a:lumMod val="50000"/>
                </a:schemeClr>
              </a:buClr>
            </a:pPr>
            <a:r>
              <a:rPr lang="pt-PT" sz="2400" dirty="0">
                <a:latin typeface="Angsana New" pitchFamily="18" charset="-34"/>
                <a:cs typeface="Angsana New" pitchFamily="18" charset="-34"/>
              </a:rPr>
              <a:t>Os referidos tiques são movimentos bruscos involuntários que podem manifestar-se em qualquer parte ou conjunto de partes do corpo (barriga, nádegas, pernas, braços etc.), mas tipicamente eles ocorrem no rosto e na cabeça - no rosto em forma de caretas repetidas e na cabeça como um todo em forma de movimentos bruscos, repetidos, de lado-a-lado etc. </a:t>
            </a:r>
            <a:endParaRPr lang="pt-PT" sz="2400" dirty="0" smtClean="0">
              <a:latin typeface="Angsana New" pitchFamily="18" charset="-34"/>
              <a:cs typeface="Angsana New" pitchFamily="18" charset="-34"/>
            </a:endParaRPr>
          </a:p>
          <a:p>
            <a:pPr algn="just">
              <a:buNone/>
            </a:pPr>
            <a:endParaRPr lang="pt-PT" sz="2400" dirty="0" smtClean="0">
              <a:latin typeface="Angsana New" pitchFamily="18" charset="-34"/>
              <a:cs typeface="Angsana New" pitchFamily="18" charset="-34"/>
            </a:endParaRPr>
          </a:p>
          <a:p>
            <a:pPr algn="just">
              <a:buClr>
                <a:schemeClr val="accent6">
                  <a:lumMod val="50000"/>
                </a:schemeClr>
              </a:buClr>
            </a:pPr>
            <a:r>
              <a:rPr lang="pt-PT" sz="2400" dirty="0" smtClean="0">
                <a:latin typeface="Angsana New" pitchFamily="18" charset="-34"/>
                <a:cs typeface="Angsana New" pitchFamily="18" charset="-34"/>
              </a:rPr>
              <a:t>A </a:t>
            </a:r>
            <a:r>
              <a:rPr lang="pt-PT" sz="2400" dirty="0">
                <a:latin typeface="Angsana New" pitchFamily="18" charset="-34"/>
                <a:cs typeface="Angsana New" pitchFamily="18" charset="-34"/>
              </a:rPr>
              <a:t>cropalia enquadra aqueles indivíduos que, além de outros sintomas de Tourette, se vêem obrigados a repetir palavras obscenas e/ou insultos. </a:t>
            </a:r>
            <a:endParaRPr lang="pt-PT" sz="2400" dirty="0" smtClean="0">
              <a:latin typeface="Angsana New" pitchFamily="18" charset="-34"/>
              <a:cs typeface="Angsana New" pitchFamily="18" charset="-34"/>
            </a:endParaRPr>
          </a:p>
        </p:txBody>
      </p:sp>
      <p:pic>
        <p:nvPicPr>
          <p:cNvPr id="16386" name="Picture 2" descr="http://1.bp.blogspot.com/_uWBnmoikLBs/TJDQIugA5eI/AAAAAAAACNc/zKt2jdzfvks/s1600/6_stuff-white-people-like-tourettes.jpg">
            <a:hlinkClick r:id="rId2"/>
          </p:cNvPr>
          <p:cNvPicPr>
            <a:picLocks noChangeAspect="1" noChangeArrowheads="1"/>
          </p:cNvPicPr>
          <p:nvPr/>
        </p:nvPicPr>
        <p:blipFill>
          <a:blip r:embed="rId3" cstate="print"/>
          <a:srcRect/>
          <a:stretch>
            <a:fillRect/>
          </a:stretch>
        </p:blipFill>
        <p:spPr bwMode="auto">
          <a:xfrm>
            <a:off x="2411760" y="4005064"/>
            <a:ext cx="3672409" cy="2398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16632"/>
            <a:ext cx="8229600" cy="1143000"/>
          </a:xfrm>
          <a:noFill/>
        </p:spPr>
        <p:txBody>
          <a:bodyPr>
            <a:normAutofit/>
          </a:bodyPr>
          <a:lstStyle/>
          <a:p>
            <a:r>
              <a:rPr lang="pt-PT" sz="3600" b="1" dirty="0" smtClean="0">
                <a:solidFill>
                  <a:schemeClr val="accent6">
                    <a:lumMod val="50000"/>
                  </a:schemeClr>
                </a:solidFill>
                <a:latin typeface="Chiller" pitchFamily="82" charset="0"/>
              </a:rPr>
              <a:t>Sintomatologia:</a:t>
            </a:r>
            <a:endParaRPr lang="pt-PT" sz="3600" b="1" dirty="0">
              <a:solidFill>
                <a:schemeClr val="accent6">
                  <a:lumMod val="50000"/>
                </a:schemeClr>
              </a:solidFill>
              <a:latin typeface="Chiller" pitchFamily="82" charset="0"/>
            </a:endParaRPr>
          </a:p>
        </p:txBody>
      </p:sp>
      <p:sp>
        <p:nvSpPr>
          <p:cNvPr id="3" name="Marcador de Posição de Conteúdo 2"/>
          <p:cNvSpPr>
            <a:spLocks noGrp="1"/>
          </p:cNvSpPr>
          <p:nvPr>
            <p:ph idx="1"/>
          </p:nvPr>
        </p:nvSpPr>
        <p:spPr>
          <a:xfrm>
            <a:off x="395536" y="764704"/>
            <a:ext cx="8280920" cy="4824536"/>
          </a:xfrm>
        </p:spPr>
        <p:txBody>
          <a:bodyPr>
            <a:normAutofit fontScale="92500" lnSpcReduction="10000"/>
          </a:bodyPr>
          <a:lstStyle/>
          <a:p>
            <a:endParaRPr lang="pt-PT" sz="2600" dirty="0"/>
          </a:p>
          <a:p>
            <a:pPr marL="457200" indent="-457200" algn="just">
              <a:buNone/>
            </a:pPr>
            <a:r>
              <a:rPr lang="pt-PT" sz="2600" b="1" dirty="0" smtClean="0">
                <a:solidFill>
                  <a:schemeClr val="accent6">
                    <a:lumMod val="50000"/>
                  </a:schemeClr>
                </a:solidFill>
                <a:latin typeface="Angsana New" pitchFamily="18" charset="-34"/>
                <a:cs typeface="Angsana New" pitchFamily="18" charset="-34"/>
              </a:rPr>
              <a:t>1. </a:t>
            </a:r>
            <a:r>
              <a:rPr lang="pt-PT" sz="2600" dirty="0" smtClean="0">
                <a:latin typeface="Angsana New" pitchFamily="18" charset="-34"/>
                <a:cs typeface="Angsana New" pitchFamily="18" charset="-34"/>
              </a:rPr>
              <a:t>Tiques </a:t>
            </a:r>
            <a:r>
              <a:rPr lang="pt-PT" sz="2600" dirty="0">
                <a:latin typeface="Angsana New" pitchFamily="18" charset="-34"/>
                <a:cs typeface="Angsana New" pitchFamily="18" charset="-34"/>
              </a:rPr>
              <a:t>motores múltiplos e pelo menos um tique vocálico precisam estar presentes por algum tempo durante a doença porém não necessariamente de forma simultânea; </a:t>
            </a:r>
            <a:endParaRPr lang="pt-PT" sz="2600" dirty="0" smtClean="0">
              <a:latin typeface="Angsana New" pitchFamily="18" charset="-34"/>
              <a:cs typeface="Angsana New" pitchFamily="18" charset="-34"/>
            </a:endParaRPr>
          </a:p>
          <a:p>
            <a:pPr marL="457200" indent="-457200" algn="just">
              <a:buNone/>
            </a:pPr>
            <a:endParaRPr lang="pt-PT" sz="2600" dirty="0">
              <a:latin typeface="Angsana New" pitchFamily="18" charset="-34"/>
              <a:cs typeface="Angsana New" pitchFamily="18" charset="-34"/>
            </a:endParaRPr>
          </a:p>
          <a:p>
            <a:pPr algn="just">
              <a:buNone/>
            </a:pPr>
            <a:r>
              <a:rPr lang="pt-PT" sz="2600" b="1" dirty="0" smtClean="0">
                <a:solidFill>
                  <a:schemeClr val="accent6">
                    <a:lumMod val="50000"/>
                  </a:schemeClr>
                </a:solidFill>
                <a:latin typeface="Angsana New" pitchFamily="18" charset="-34"/>
                <a:cs typeface="Angsana New" pitchFamily="18" charset="-34"/>
              </a:rPr>
              <a:t>2.</a:t>
            </a:r>
            <a:r>
              <a:rPr lang="pt-PT" sz="2600" dirty="0" smtClean="0">
                <a:latin typeface="Angsana New" pitchFamily="18" charset="-34"/>
                <a:cs typeface="Angsana New" pitchFamily="18" charset="-34"/>
              </a:rPr>
              <a:t>A </a:t>
            </a:r>
            <a:r>
              <a:rPr lang="pt-PT" sz="2600" dirty="0">
                <a:latin typeface="Angsana New" pitchFamily="18" charset="-34"/>
                <a:cs typeface="Angsana New" pitchFamily="18" charset="-34"/>
              </a:rPr>
              <a:t>periodicidade dos tiques é muitas vezes ao dia (geralmente em salvas), quase todo dia ou intermitentemente ao longo de, pelo menos, um ano; </a:t>
            </a:r>
            <a:endParaRPr lang="pt-PT" sz="2600" dirty="0" smtClean="0">
              <a:latin typeface="Angsana New" pitchFamily="18" charset="-34"/>
              <a:cs typeface="Angsana New" pitchFamily="18" charset="-34"/>
            </a:endParaRPr>
          </a:p>
          <a:p>
            <a:pPr algn="just">
              <a:buNone/>
            </a:pPr>
            <a:endParaRPr lang="pt-PT" sz="2600" dirty="0">
              <a:latin typeface="Angsana New" pitchFamily="18" charset="-34"/>
              <a:cs typeface="Angsana New" pitchFamily="18" charset="-34"/>
            </a:endParaRPr>
          </a:p>
          <a:p>
            <a:pPr algn="just">
              <a:buNone/>
            </a:pPr>
            <a:r>
              <a:rPr lang="pt-PT" sz="2600" b="1" dirty="0" smtClean="0">
                <a:solidFill>
                  <a:schemeClr val="accent6">
                    <a:lumMod val="50000"/>
                  </a:schemeClr>
                </a:solidFill>
                <a:latin typeface="Angsana New" pitchFamily="18" charset="-34"/>
                <a:cs typeface="Angsana New" pitchFamily="18" charset="-34"/>
              </a:rPr>
              <a:t>3.</a:t>
            </a:r>
            <a:r>
              <a:rPr lang="pt-PT" sz="2600" dirty="0" smtClean="0">
                <a:latin typeface="Angsana New" pitchFamily="18" charset="-34"/>
                <a:cs typeface="Angsana New" pitchFamily="18" charset="-34"/>
              </a:rPr>
              <a:t>Há </a:t>
            </a:r>
            <a:r>
              <a:rPr lang="pt-PT" sz="2600" dirty="0">
                <a:latin typeface="Angsana New" pitchFamily="18" charset="-34"/>
                <a:cs typeface="Angsana New" pitchFamily="18" charset="-34"/>
              </a:rPr>
              <a:t>uma variação periódica no número, na frequência, no tipo e localização dos tiques; também a intensidade dos sintomas tem um carácter flutuante. Os sintomas podem chegar até a desaparecer por semanas ou alguns meses; </a:t>
            </a:r>
            <a:endParaRPr lang="pt-PT" sz="2600" dirty="0" smtClean="0">
              <a:latin typeface="Angsana New" pitchFamily="18" charset="-34"/>
              <a:cs typeface="Angsana New" pitchFamily="18" charset="-34"/>
            </a:endParaRPr>
          </a:p>
          <a:p>
            <a:pPr algn="just">
              <a:buNone/>
            </a:pPr>
            <a:endParaRPr lang="pt-PT" sz="2600" dirty="0">
              <a:latin typeface="Angsana New" pitchFamily="18" charset="-34"/>
              <a:cs typeface="Angsana New" pitchFamily="18" charset="-34"/>
            </a:endParaRPr>
          </a:p>
          <a:p>
            <a:pPr algn="just">
              <a:buNone/>
            </a:pPr>
            <a:r>
              <a:rPr lang="pt-PT" sz="2600" b="1" dirty="0" smtClean="0">
                <a:solidFill>
                  <a:schemeClr val="accent6">
                    <a:lumMod val="50000"/>
                  </a:schemeClr>
                </a:solidFill>
                <a:latin typeface="Angsana New" pitchFamily="18" charset="-34"/>
                <a:cs typeface="Angsana New" pitchFamily="18" charset="-34"/>
              </a:rPr>
              <a:t>4.</a:t>
            </a:r>
            <a:r>
              <a:rPr lang="pt-PT" sz="2600" dirty="0" smtClean="0">
                <a:latin typeface="Angsana New" pitchFamily="18" charset="-34"/>
                <a:cs typeface="Angsana New" pitchFamily="18" charset="-34"/>
              </a:rPr>
              <a:t>Início </a:t>
            </a:r>
            <a:r>
              <a:rPr lang="pt-PT" sz="2600" dirty="0">
                <a:latin typeface="Angsana New" pitchFamily="18" charset="-34"/>
                <a:cs typeface="Angsana New" pitchFamily="18" charset="-34"/>
              </a:rPr>
              <a:t>antes dos 18 anos de idade. </a:t>
            </a:r>
          </a:p>
          <a:p>
            <a:endParaRPr lang="pt-PT" dirty="0"/>
          </a:p>
        </p:txBody>
      </p:sp>
      <p:pic>
        <p:nvPicPr>
          <p:cNvPr id="4098" name="Picture 2" descr="http://24.media.tumblr.com/tumblr_m0pcaoNsdv1rp1633o1_400.gif"/>
          <p:cNvPicPr>
            <a:picLocks noChangeAspect="1" noChangeArrowheads="1" noCrop="1"/>
          </p:cNvPicPr>
          <p:nvPr/>
        </p:nvPicPr>
        <p:blipFill>
          <a:blip r:embed="rId2" cstate="print"/>
          <a:srcRect/>
          <a:stretch>
            <a:fillRect/>
          </a:stretch>
        </p:blipFill>
        <p:spPr bwMode="auto">
          <a:xfrm>
            <a:off x="6732240" y="4581128"/>
            <a:ext cx="1944215" cy="194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8229600" cy="1143000"/>
          </a:xfrm>
        </p:spPr>
        <p:txBody>
          <a:bodyPr>
            <a:normAutofit/>
          </a:bodyPr>
          <a:lstStyle/>
          <a:p>
            <a:r>
              <a:rPr lang="pt-PT" sz="3600" b="1" dirty="0" smtClean="0">
                <a:solidFill>
                  <a:schemeClr val="accent6">
                    <a:lumMod val="50000"/>
                  </a:schemeClr>
                </a:solidFill>
                <a:latin typeface="Chiller" pitchFamily="82" charset="0"/>
              </a:rPr>
              <a:t>Classificação dos tiques:</a:t>
            </a:r>
            <a:endParaRPr lang="pt-PT" sz="3600" b="1" dirty="0">
              <a:solidFill>
                <a:schemeClr val="accent6">
                  <a:lumMod val="50000"/>
                </a:schemeClr>
              </a:solidFill>
              <a:latin typeface="Chiller" pitchFamily="82" charset="0"/>
            </a:endParaRPr>
          </a:p>
        </p:txBody>
      </p:sp>
      <p:graphicFrame>
        <p:nvGraphicFramePr>
          <p:cNvPr id="4" name="Diagrama 3"/>
          <p:cNvGraphicFramePr/>
          <p:nvPr>
            <p:extLst>
              <p:ext uri="{D42A27DB-BD31-4B8C-83A1-F6EECF244321}">
                <p14:modId xmlns:p14="http://schemas.microsoft.com/office/powerpoint/2010/main" val="129509111"/>
              </p:ext>
            </p:extLst>
          </p:nvPr>
        </p:nvGraphicFramePr>
        <p:xfrm>
          <a:off x="683568" y="1556792"/>
          <a:ext cx="72008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PT" sz="3600" b="1" dirty="0">
                <a:solidFill>
                  <a:schemeClr val="accent6">
                    <a:lumMod val="50000"/>
                  </a:schemeClr>
                </a:solidFill>
                <a:latin typeface="Chiller" pitchFamily="82" charset="0"/>
              </a:rPr>
              <a:t>Os portadores da Síndrome de Tourette podem ter problemas adicionais tais como: </a:t>
            </a:r>
          </a:p>
        </p:txBody>
      </p:sp>
      <p:sp>
        <p:nvSpPr>
          <p:cNvPr id="3" name="Marcador de Posição de Conteúdo 2"/>
          <p:cNvSpPr>
            <a:spLocks noGrp="1"/>
          </p:cNvSpPr>
          <p:nvPr>
            <p:ph idx="1"/>
          </p:nvPr>
        </p:nvSpPr>
        <p:spPr>
          <a:xfrm>
            <a:off x="1763688" y="2420888"/>
            <a:ext cx="4968552" cy="3240360"/>
          </a:xfr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lnSpcReduction="10000"/>
          </a:bodyPr>
          <a:lstStyle/>
          <a:p>
            <a:pPr algn="just">
              <a:buClr>
                <a:schemeClr val="accent3">
                  <a:lumMod val="75000"/>
                </a:schemeClr>
              </a:buClr>
            </a:pPr>
            <a:r>
              <a:rPr lang="pt-PT" sz="2400" dirty="0" smtClean="0">
                <a:latin typeface="Angsana New" pitchFamily="18" charset="-34"/>
                <a:cs typeface="Angsana New" pitchFamily="18" charset="-34"/>
              </a:rPr>
              <a:t>Obsessões;</a:t>
            </a:r>
            <a:endParaRPr lang="pt-PT" sz="2400" dirty="0">
              <a:latin typeface="Angsana New" pitchFamily="18" charset="-34"/>
              <a:cs typeface="Angsana New" pitchFamily="18" charset="-34"/>
            </a:endParaRPr>
          </a:p>
          <a:p>
            <a:pPr algn="just">
              <a:buClr>
                <a:schemeClr val="accent3">
                  <a:lumMod val="75000"/>
                </a:schemeClr>
              </a:buClr>
            </a:pPr>
            <a:r>
              <a:rPr lang="pt-PT" sz="2400" dirty="0" smtClean="0">
                <a:latin typeface="Angsana New" pitchFamily="18" charset="-34"/>
                <a:cs typeface="Angsana New" pitchFamily="18" charset="-34"/>
              </a:rPr>
              <a:t>Compulsões;</a:t>
            </a:r>
            <a:endParaRPr lang="pt-PT" sz="2400" dirty="0">
              <a:latin typeface="Angsana New" pitchFamily="18" charset="-34"/>
              <a:cs typeface="Angsana New" pitchFamily="18" charset="-34"/>
            </a:endParaRPr>
          </a:p>
          <a:p>
            <a:pPr algn="just">
              <a:buClr>
                <a:schemeClr val="accent3">
                  <a:lumMod val="75000"/>
                </a:schemeClr>
              </a:buClr>
            </a:pPr>
            <a:r>
              <a:rPr lang="pt-PT" sz="2400" dirty="0">
                <a:latin typeface="Angsana New" pitchFamily="18" charset="-34"/>
                <a:cs typeface="Angsana New" pitchFamily="18" charset="-34"/>
              </a:rPr>
              <a:t>Transtorno de deficit de atenção (com ou sem hiperactividade) ou transtornos </a:t>
            </a:r>
            <a:r>
              <a:rPr lang="pt-PT" sz="2400" dirty="0" smtClean="0">
                <a:latin typeface="Angsana New" pitchFamily="18" charset="-34"/>
                <a:cs typeface="Angsana New" pitchFamily="18" charset="-34"/>
              </a:rPr>
              <a:t>hipercinéticos;</a:t>
            </a:r>
          </a:p>
          <a:p>
            <a:pPr marL="0" indent="0" algn="just">
              <a:buClr>
                <a:schemeClr val="accent3">
                  <a:lumMod val="75000"/>
                </a:schemeClr>
              </a:buClr>
            </a:pPr>
            <a:r>
              <a:rPr lang="pt-PT" sz="2400" dirty="0" smtClean="0">
                <a:latin typeface="Angsana New" pitchFamily="18" charset="-34"/>
                <a:cs typeface="Angsana New" pitchFamily="18" charset="-34"/>
              </a:rPr>
              <a:t>     Transtornos </a:t>
            </a:r>
            <a:r>
              <a:rPr lang="pt-PT" sz="2400" dirty="0">
                <a:latin typeface="Angsana New" pitchFamily="18" charset="-34"/>
                <a:cs typeface="Angsana New" pitchFamily="18" charset="-34"/>
              </a:rPr>
              <a:t>Específicos do </a:t>
            </a:r>
            <a:r>
              <a:rPr lang="pt-PT" sz="2400" dirty="0" smtClean="0">
                <a:latin typeface="Angsana New" pitchFamily="18" charset="-34"/>
                <a:cs typeface="Angsana New" pitchFamily="18" charset="-34"/>
              </a:rPr>
              <a:t>Aprendizagem; </a:t>
            </a:r>
          </a:p>
          <a:p>
            <a:pPr marL="0" indent="0" algn="just">
              <a:buClr>
                <a:schemeClr val="accent3">
                  <a:lumMod val="75000"/>
                </a:schemeClr>
              </a:buClr>
            </a:pPr>
            <a:r>
              <a:rPr lang="pt-PT" sz="2400" dirty="0" smtClean="0">
                <a:latin typeface="Angsana New" pitchFamily="18" charset="-34"/>
                <a:cs typeface="Angsana New" pitchFamily="18" charset="-34"/>
              </a:rPr>
              <a:t>     Problemas reativos; </a:t>
            </a:r>
            <a:endParaRPr lang="pt-PT" sz="2400" dirty="0">
              <a:latin typeface="Angsana New" pitchFamily="18" charset="-34"/>
              <a:cs typeface="Angsana New" pitchFamily="18" charset="-34"/>
            </a:endParaRPr>
          </a:p>
          <a:p>
            <a:pPr marL="0" indent="0" algn="just">
              <a:buClr>
                <a:schemeClr val="accent3">
                  <a:lumMod val="75000"/>
                </a:schemeClr>
              </a:buClr>
            </a:pPr>
            <a:r>
              <a:rPr lang="pt-PT" sz="2400" dirty="0" smtClean="0">
                <a:latin typeface="Angsana New" pitchFamily="18" charset="-34"/>
                <a:cs typeface="Angsana New" pitchFamily="18" charset="-34"/>
              </a:rPr>
              <a:t>     Distúrbios </a:t>
            </a:r>
            <a:r>
              <a:rPr lang="pt-PT" sz="2400" dirty="0">
                <a:latin typeface="Angsana New" pitchFamily="18" charset="-34"/>
                <a:cs typeface="Angsana New" pitchFamily="18" charset="-34"/>
              </a:rPr>
              <a:t>do </a:t>
            </a:r>
            <a:r>
              <a:rPr lang="pt-PT" sz="2400" dirty="0" smtClean="0">
                <a:latin typeface="Angsana New" pitchFamily="18" charset="-34"/>
                <a:cs typeface="Angsana New" pitchFamily="18" charset="-34"/>
              </a:rPr>
              <a:t>sono; </a:t>
            </a:r>
            <a:endParaRPr lang="pt-PT" sz="2400" dirty="0">
              <a:latin typeface="Angsana New" pitchFamily="18" charset="-34"/>
              <a:cs typeface="Angsana New" pitchFamily="18" charset="-34"/>
            </a:endParaRPr>
          </a:p>
          <a:p>
            <a:pPr marL="0" indent="0" algn="just">
              <a:buClr>
                <a:schemeClr val="accent3">
                  <a:lumMod val="75000"/>
                </a:schemeClr>
              </a:buClr>
            </a:pPr>
            <a:r>
              <a:rPr lang="pt-PT" sz="2400" dirty="0" smtClean="0">
                <a:latin typeface="Angsana New" pitchFamily="18" charset="-34"/>
                <a:cs typeface="Angsana New" pitchFamily="18" charset="-34"/>
              </a:rPr>
              <a:t>     Dificuldade </a:t>
            </a:r>
            <a:r>
              <a:rPr lang="pt-PT" sz="2400" dirty="0">
                <a:latin typeface="Angsana New" pitchFamily="18" charset="-34"/>
                <a:cs typeface="Angsana New" pitchFamily="18" charset="-34"/>
              </a:rPr>
              <a:t>em controlar os </a:t>
            </a:r>
            <a:r>
              <a:rPr lang="pt-PT" sz="2400" dirty="0" smtClean="0">
                <a:latin typeface="Angsana New" pitchFamily="18" charset="-34"/>
                <a:cs typeface="Angsana New" pitchFamily="18" charset="-34"/>
              </a:rPr>
              <a:t>impulsos.</a:t>
            </a:r>
            <a:endParaRPr lang="pt-PT" sz="2400" dirty="0">
              <a:latin typeface="Angsana New" pitchFamily="18" charset="-34"/>
              <a:cs typeface="Angsana New" pitchFamily="18" charset="-34"/>
            </a:endParaRPr>
          </a:p>
        </p:txBody>
      </p:sp>
      <p:sp>
        <p:nvSpPr>
          <p:cNvPr id="4" name="Seta para baixo 3"/>
          <p:cNvSpPr/>
          <p:nvPr/>
        </p:nvSpPr>
        <p:spPr>
          <a:xfrm>
            <a:off x="3707904" y="1514716"/>
            <a:ext cx="504056" cy="618140"/>
          </a:xfrm>
          <a:prstGeom prst="downArrow">
            <a:avLst/>
          </a:prstGeom>
          <a:ln>
            <a:solidFill>
              <a:schemeClr val="accent6">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pt-P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1143000"/>
          </a:xfrm>
        </p:spPr>
        <p:txBody>
          <a:bodyPr>
            <a:noAutofit/>
          </a:bodyPr>
          <a:lstStyle/>
          <a:p>
            <a:r>
              <a:rPr lang="pt-PT" sz="3600" b="1" dirty="0" smtClean="0">
                <a:solidFill>
                  <a:schemeClr val="accent6">
                    <a:lumMod val="50000"/>
                  </a:schemeClr>
                </a:solidFill>
                <a:latin typeface="Chiller" pitchFamily="82" charset="0"/>
                <a:cs typeface="Angsana New" pitchFamily="18" charset="-34"/>
              </a:rPr>
              <a:t>Como diferenciar a síndrome de Tourette com os tiques nervosos?</a:t>
            </a:r>
            <a:endParaRPr lang="pt-PT" sz="3600" b="1" dirty="0">
              <a:solidFill>
                <a:schemeClr val="accent6">
                  <a:lumMod val="50000"/>
                </a:schemeClr>
              </a:solidFill>
              <a:latin typeface="Chiller" pitchFamily="82" charset="0"/>
              <a:cs typeface="Angsana New" pitchFamily="18" charset="-34"/>
            </a:endParaRPr>
          </a:p>
        </p:txBody>
      </p:sp>
      <p:sp>
        <p:nvSpPr>
          <p:cNvPr id="3" name="Marcador de Posição de Conteúdo 2"/>
          <p:cNvSpPr>
            <a:spLocks noGrp="1"/>
          </p:cNvSpPr>
          <p:nvPr>
            <p:ph idx="1"/>
          </p:nvPr>
        </p:nvSpPr>
        <p:spPr>
          <a:xfrm>
            <a:off x="467544" y="1412776"/>
            <a:ext cx="8229600" cy="2664296"/>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just">
              <a:buClr>
                <a:schemeClr val="accent3">
                  <a:lumMod val="75000"/>
                </a:schemeClr>
              </a:buClr>
            </a:pPr>
            <a:r>
              <a:rPr lang="pt-BR" sz="2400" dirty="0" smtClean="0">
                <a:latin typeface="Angsana New" pitchFamily="18" charset="-34"/>
                <a:cs typeface="Angsana New" pitchFamily="18" charset="-34"/>
              </a:rPr>
              <a:t>Os tiques da síndrome de tourette são mais complexos do que o simples piscar de olhos. Os tiques mais complexos incluem os socos e chutes, a emissão de grunhidos e zumbidos e a respiração ruidosa.</a:t>
            </a:r>
          </a:p>
          <a:p>
            <a:pPr algn="just">
              <a:buClr>
                <a:schemeClr val="accent3">
                  <a:lumMod val="75000"/>
                </a:schemeClr>
              </a:buClr>
            </a:pPr>
            <a:r>
              <a:rPr lang="pt-BR" sz="2400" dirty="0" smtClean="0">
                <a:latin typeface="Angsana New" pitchFamily="18" charset="-34"/>
                <a:cs typeface="Angsana New" pitchFamily="18" charset="-34"/>
              </a:rPr>
              <a:t>Os comportamentos não são voluntários ou maliciosos e os mesmos não são controlados com o castigo;</a:t>
            </a:r>
            <a:endParaRPr lang="pt-PT" sz="2400" dirty="0" smtClean="0">
              <a:latin typeface="Angsana New" pitchFamily="18" charset="-34"/>
              <a:cs typeface="Angsana New" pitchFamily="18" charset="-34"/>
            </a:endParaRPr>
          </a:p>
          <a:p>
            <a:pPr algn="just">
              <a:buClr>
                <a:schemeClr val="accent3">
                  <a:lumMod val="75000"/>
                </a:schemeClr>
              </a:buClr>
            </a:pPr>
            <a:r>
              <a:rPr lang="pt-BR" sz="2400" dirty="0" smtClean="0">
                <a:latin typeface="Angsana New" pitchFamily="18" charset="-34"/>
                <a:cs typeface="Angsana New" pitchFamily="18" charset="-34"/>
              </a:rPr>
              <a:t>Comportamentos impulsivos, agressivos e autodestrutivos e, frequentemente, as crianças apresentam dificuldade de aprendizagem.</a:t>
            </a:r>
          </a:p>
          <a:p>
            <a:pPr>
              <a:buClr>
                <a:schemeClr val="accent3">
                  <a:lumMod val="75000"/>
                </a:schemeClr>
              </a:buClr>
            </a:pPr>
            <a:endParaRPr lang="pt-BR" sz="2400" dirty="0" smtClean="0">
              <a:latin typeface="Angsana New" pitchFamily="18" charset="-34"/>
              <a:cs typeface="Angsana New" pitchFamily="18" charset="-34"/>
            </a:endParaRPr>
          </a:p>
          <a:p>
            <a:pPr>
              <a:buClr>
                <a:schemeClr val="accent3">
                  <a:lumMod val="75000"/>
                </a:schemeClr>
              </a:buClr>
            </a:pPr>
            <a:endParaRPr lang="pt-PT" sz="2400" dirty="0" smtClean="0">
              <a:latin typeface="Angsana New" pitchFamily="18" charset="-34"/>
              <a:cs typeface="Angsana New" pitchFamily="18" charset="-34"/>
            </a:endParaRPr>
          </a:p>
          <a:p>
            <a:pPr>
              <a:buClr>
                <a:schemeClr val="accent3">
                  <a:lumMod val="75000"/>
                </a:schemeClr>
              </a:buClr>
            </a:pPr>
            <a:endParaRPr lang="pt-PT" dirty="0"/>
          </a:p>
        </p:txBody>
      </p:sp>
      <p:pic>
        <p:nvPicPr>
          <p:cNvPr id="1027" name="Picture 3" descr="http://www.buscasaude.com.br/wp-content/uploads/2012/10/stress.jpeg">
            <a:hlinkClick r:id="rId2"/>
          </p:cNvPr>
          <p:cNvPicPr>
            <a:picLocks noChangeAspect="1" noChangeArrowheads="1"/>
          </p:cNvPicPr>
          <p:nvPr/>
        </p:nvPicPr>
        <p:blipFill>
          <a:blip r:embed="rId3" cstate="print"/>
          <a:srcRect/>
          <a:stretch>
            <a:fillRect/>
          </a:stretch>
        </p:blipFill>
        <p:spPr bwMode="auto">
          <a:xfrm>
            <a:off x="5508104" y="4264504"/>
            <a:ext cx="2448272" cy="24075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pt-PT" sz="3600" b="1" dirty="0" smtClean="0">
                <a:solidFill>
                  <a:schemeClr val="accent6">
                    <a:lumMod val="50000"/>
                  </a:schemeClr>
                </a:solidFill>
                <a:latin typeface="Chiller" pitchFamily="82" charset="0"/>
                <a:cs typeface="Angsana New" pitchFamily="18" charset="-34"/>
              </a:rPr>
              <a:t>Tratamentos para a Síndrome de Tourette </a:t>
            </a:r>
            <a:endParaRPr lang="pt-PT" sz="3600" b="1" dirty="0">
              <a:solidFill>
                <a:schemeClr val="accent6">
                  <a:lumMod val="50000"/>
                </a:schemeClr>
              </a:solidFill>
              <a:latin typeface="Chiller" pitchFamily="82" charset="0"/>
              <a:cs typeface="Angsana New" pitchFamily="18" charset="-34"/>
            </a:endParaRPr>
          </a:p>
        </p:txBody>
      </p:sp>
      <p:sp>
        <p:nvSpPr>
          <p:cNvPr id="3" name="Marcador de Posição de Conteúdo 2"/>
          <p:cNvSpPr>
            <a:spLocks noGrp="1"/>
          </p:cNvSpPr>
          <p:nvPr>
            <p:ph idx="1"/>
          </p:nvPr>
        </p:nvSpPr>
        <p:spPr/>
        <p:txBody>
          <a:bodyPr>
            <a:normAutofit/>
          </a:bodyPr>
          <a:lstStyle/>
          <a:p>
            <a:pPr lvl="0">
              <a:buNone/>
            </a:pPr>
            <a:r>
              <a:rPr lang="pt-PT" sz="2800" dirty="0" smtClean="0">
                <a:latin typeface="Angsana New" pitchFamily="18" charset="-34"/>
                <a:cs typeface="Angsana New" pitchFamily="18" charset="-34"/>
              </a:rPr>
              <a:t>     </a:t>
            </a:r>
          </a:p>
          <a:p>
            <a:pPr lvl="0"/>
            <a:endParaRPr lang="pt-PT" sz="2400" dirty="0" smtClean="0">
              <a:latin typeface="Angsana New" pitchFamily="18" charset="-34"/>
              <a:cs typeface="Angsana New" pitchFamily="18" charset="-34"/>
            </a:endParaRPr>
          </a:p>
          <a:p>
            <a:pPr lvl="0"/>
            <a:endParaRPr lang="pt-PT" dirty="0" smtClean="0"/>
          </a:p>
          <a:p>
            <a:pPr>
              <a:buNone/>
            </a:pPr>
            <a:endParaRPr lang="pt-PT" dirty="0"/>
          </a:p>
        </p:txBody>
      </p:sp>
      <p:sp>
        <p:nvSpPr>
          <p:cNvPr id="4" name="Seta para baixo 3"/>
          <p:cNvSpPr/>
          <p:nvPr/>
        </p:nvSpPr>
        <p:spPr>
          <a:xfrm>
            <a:off x="3419872" y="1484784"/>
            <a:ext cx="504056" cy="57606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PT"/>
          </a:p>
        </p:txBody>
      </p:sp>
      <p:pic>
        <p:nvPicPr>
          <p:cNvPr id="1026" name="Picture 2" descr="http://t1.gstatic.com/images?q=tbn:ANd9GcR58-D3_AVDjaj4ROn_5-07GO7_B1RqfAX30lLkt3QZLyjYrEVb7Q">
            <a:hlinkClick r:id="rId2"/>
          </p:cNvPr>
          <p:cNvPicPr>
            <a:picLocks noChangeAspect="1" noChangeArrowheads="1"/>
          </p:cNvPicPr>
          <p:nvPr/>
        </p:nvPicPr>
        <p:blipFill>
          <a:blip r:embed="rId3" cstate="print"/>
          <a:srcRect/>
          <a:stretch>
            <a:fillRect/>
          </a:stretch>
        </p:blipFill>
        <p:spPr bwMode="auto">
          <a:xfrm>
            <a:off x="395537" y="1628800"/>
            <a:ext cx="1728192" cy="23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http://blogs.jovempan.uol.com.br/medicodefamilia/files/2013/02/130281-425x282-iStock_000014068263XSmall-300x199.jpg">
            <a:hlinkClick r:id="rId4"/>
          </p:cNvPr>
          <p:cNvPicPr>
            <a:picLocks noChangeAspect="1" noChangeArrowheads="1"/>
          </p:cNvPicPr>
          <p:nvPr/>
        </p:nvPicPr>
        <p:blipFill>
          <a:blip r:embed="rId5" cstate="print"/>
          <a:srcRect/>
          <a:stretch>
            <a:fillRect/>
          </a:stretch>
        </p:blipFill>
        <p:spPr bwMode="auto">
          <a:xfrm>
            <a:off x="2669328" y="3907504"/>
            <a:ext cx="2232248" cy="2255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descr="http://t0.gstatic.com/images?q=tbn:ANd9GcSQfEE5eMG15jvS7P0XftA_iVPQuOKamh_XGJVNMATEAe0DUCdJ-g">
            <a:hlinkClick r:id="rId6"/>
          </p:cNvPr>
          <p:cNvPicPr>
            <a:picLocks noChangeAspect="1" noChangeArrowheads="1"/>
          </p:cNvPicPr>
          <p:nvPr/>
        </p:nvPicPr>
        <p:blipFill>
          <a:blip r:embed="rId7" cstate="print"/>
          <a:srcRect/>
          <a:stretch>
            <a:fillRect/>
          </a:stretch>
        </p:blipFill>
        <p:spPr bwMode="auto">
          <a:xfrm>
            <a:off x="5436096" y="1772816"/>
            <a:ext cx="1584176" cy="2232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Oval 7"/>
          <p:cNvSpPr/>
          <p:nvPr/>
        </p:nvSpPr>
        <p:spPr>
          <a:xfrm>
            <a:off x="2555776" y="2132856"/>
            <a:ext cx="2160240" cy="1656184"/>
          </a:xfrm>
          <a:prstGeom prst="ellipse">
            <a:avLst/>
          </a:prstGeom>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Arial" pitchFamily="34" charset="0"/>
              <a:buChar char="•"/>
            </a:pPr>
            <a:r>
              <a:rPr lang="pt-PT" dirty="0" smtClean="0">
                <a:latin typeface="Angsana New" pitchFamily="18" charset="-34"/>
                <a:cs typeface="Angsana New" pitchFamily="18" charset="-34"/>
              </a:rPr>
              <a:t> </a:t>
            </a:r>
            <a:r>
              <a:rPr lang="pt-PT" dirty="0" smtClean="0">
                <a:latin typeface="Angsana New" pitchFamily="18" charset="-34"/>
                <a:cs typeface="Angsana New" pitchFamily="18" charset="-34"/>
              </a:rPr>
              <a:t>Medicação</a:t>
            </a:r>
          </a:p>
          <a:p>
            <a:pPr marL="285750" indent="-285750">
              <a:buFont typeface="Arial" pitchFamily="34" charset="0"/>
              <a:buChar char="•"/>
            </a:pPr>
            <a:r>
              <a:rPr lang="pt-PT" dirty="0">
                <a:latin typeface="Angsana New" pitchFamily="18" charset="-34"/>
                <a:cs typeface="Angsana New" pitchFamily="18" charset="-34"/>
              </a:rPr>
              <a:t>A</a:t>
            </a:r>
            <a:r>
              <a:rPr lang="pt-PT" dirty="0" smtClean="0">
                <a:latin typeface="Angsana New" pitchFamily="18" charset="-34"/>
                <a:cs typeface="Angsana New" pitchFamily="18" charset="-34"/>
              </a:rPr>
              <a:t>conselhamento psicológico</a:t>
            </a:r>
          </a:p>
          <a:p>
            <a:pPr marL="285750" indent="-285750">
              <a:buFont typeface="Arial" pitchFamily="34" charset="0"/>
              <a:buChar char="•"/>
            </a:pPr>
            <a:r>
              <a:rPr lang="pt-PT" dirty="0">
                <a:latin typeface="Angsana New" pitchFamily="18" charset="-34"/>
                <a:cs typeface="Angsana New" pitchFamily="18" charset="-34"/>
              </a:rPr>
              <a:t>T</a:t>
            </a:r>
            <a:r>
              <a:rPr lang="pt-PT" dirty="0" smtClean="0">
                <a:latin typeface="Angsana New" pitchFamily="18" charset="-34"/>
                <a:cs typeface="Angsana New" pitchFamily="18" charset="-34"/>
              </a:rPr>
              <a:t>erapias</a:t>
            </a:r>
            <a:endParaRPr lang="pt-PT" dirty="0" smtClean="0">
              <a:latin typeface="Angsana New" pitchFamily="18" charset="-34"/>
              <a:cs typeface="Angsana New" pitchFamily="18" charset="-34"/>
            </a:endParaRPr>
          </a:p>
          <a:p>
            <a:pPr algn="ctr"/>
            <a:endParaRPr lang="pt-PT" dirty="0"/>
          </a:p>
        </p:txBody>
      </p:sp>
    </p:spTree>
    <p:extLst>
      <p:ext uri="{BB962C8B-B14F-4D97-AF65-F5344CB8AC3E}">
        <p14:creationId xmlns:p14="http://schemas.microsoft.com/office/powerpoint/2010/main" val="2451674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817</Words>
  <Application>Microsoft Office PowerPoint</Application>
  <PresentationFormat>Apresentação no Ecrã (4:3)</PresentationFormat>
  <Paragraphs>69</Paragraphs>
  <Slides>18</Slides>
  <Notes>0</Notes>
  <HiddenSlides>0</HiddenSlides>
  <MMClips>4</MMClips>
  <ScaleCrop>false</ScaleCrop>
  <HeadingPairs>
    <vt:vector size="4" baseType="variant">
      <vt:variant>
        <vt:lpstr>Tema</vt:lpstr>
      </vt:variant>
      <vt:variant>
        <vt:i4>1</vt:i4>
      </vt:variant>
      <vt:variant>
        <vt:lpstr>Títulos dos diapositivos</vt:lpstr>
      </vt:variant>
      <vt:variant>
        <vt:i4>18</vt:i4>
      </vt:variant>
    </vt:vector>
  </HeadingPairs>
  <TitlesOfParts>
    <vt:vector size="19" baseType="lpstr">
      <vt:lpstr>Tema do Office</vt:lpstr>
      <vt:lpstr>Síndrome de Tourette</vt:lpstr>
      <vt:lpstr>O que é a síndrome de Tourette?</vt:lpstr>
      <vt:lpstr>Características da doença:</vt:lpstr>
      <vt:lpstr>Apresentação do PowerPoint</vt:lpstr>
      <vt:lpstr>Sintomatologia:</vt:lpstr>
      <vt:lpstr>Classificação dos tiques:</vt:lpstr>
      <vt:lpstr>Os portadores da Síndrome de Tourette podem ter problemas adicionais tais como: </vt:lpstr>
      <vt:lpstr>Como diferenciar a síndrome de Tourette com os tiques nervosos?</vt:lpstr>
      <vt:lpstr>Tratamentos para a Síndrome de Tourette </vt:lpstr>
      <vt:lpstr>Medicamentos:  </vt:lpstr>
      <vt:lpstr>Aconselhamento psicológico:</vt:lpstr>
      <vt:lpstr>Terapias:</vt:lpstr>
      <vt:lpstr>Pessoas famosas com Síndrome de Tourette:</vt:lpstr>
      <vt:lpstr> Trailer do filme :  “ O Líder da Classe”</vt:lpstr>
      <vt:lpstr>Documentário sobre a “ Síndrome de Tourette( parte 1)”:</vt:lpstr>
      <vt:lpstr>Documentário sobre a “ Síndrome de Tourette( parte 2)”:</vt:lpstr>
      <vt:lpstr>Documentário sobre a “ Síndrome de Tourette( parte 3)”:</vt:lpstr>
      <vt:lpstr>Trabalho elaborado por: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Síndrome de Tourette</dc:title>
  <dc:creator>Utilizador</dc:creator>
  <cp:lastModifiedBy>27380 - Sandra Daniela Santos Silva</cp:lastModifiedBy>
  <cp:revision>54</cp:revision>
  <dcterms:created xsi:type="dcterms:W3CDTF">2013-06-03T17:07:40Z</dcterms:created>
  <dcterms:modified xsi:type="dcterms:W3CDTF">2013-06-05T08:49:20Z</dcterms:modified>
</cp:coreProperties>
</file>